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59" r:id="rId4"/>
    <p:sldId id="308" r:id="rId5"/>
    <p:sldId id="258" r:id="rId6"/>
    <p:sldId id="260" r:id="rId7"/>
    <p:sldId id="315" r:id="rId8"/>
    <p:sldId id="305" r:id="rId9"/>
    <p:sldId id="261" r:id="rId10"/>
    <p:sldId id="262" r:id="rId11"/>
    <p:sldId id="310" r:id="rId12"/>
    <p:sldId id="2631" r:id="rId13"/>
    <p:sldId id="311" r:id="rId14"/>
    <p:sldId id="268" r:id="rId15"/>
    <p:sldId id="269" r:id="rId16"/>
    <p:sldId id="283" r:id="rId17"/>
    <p:sldId id="2611" r:id="rId18"/>
    <p:sldId id="284" r:id="rId19"/>
    <p:sldId id="2633" r:id="rId20"/>
    <p:sldId id="2612" r:id="rId21"/>
    <p:sldId id="276" r:id="rId22"/>
    <p:sldId id="2629" r:id="rId23"/>
    <p:sldId id="297" r:id="rId24"/>
    <p:sldId id="2630" r:id="rId25"/>
    <p:sldId id="2632" r:id="rId26"/>
    <p:sldId id="2634" r:id="rId27"/>
    <p:sldId id="2635" r:id="rId28"/>
    <p:sldId id="2617" r:id="rId29"/>
    <p:sldId id="2636" r:id="rId30"/>
    <p:sldId id="302" r:id="rId31"/>
    <p:sldId id="301" r:id="rId32"/>
    <p:sldId id="2584" r:id="rId33"/>
    <p:sldId id="2626" r:id="rId34"/>
    <p:sldId id="2637" r:id="rId35"/>
    <p:sldId id="2623" r:id="rId36"/>
    <p:sldId id="2638" r:id="rId37"/>
    <p:sldId id="2624" r:id="rId38"/>
    <p:sldId id="280" r:id="rId39"/>
    <p:sldId id="2639" r:id="rId40"/>
    <p:sldId id="300" r:id="rId41"/>
    <p:sldId id="299" r:id="rId42"/>
    <p:sldId id="306" r:id="rId43"/>
    <p:sldId id="328" r:id="rId44"/>
    <p:sldId id="290" r:id="rId45"/>
    <p:sldId id="282" r:id="rId46"/>
    <p:sldId id="295" r:id="rId47"/>
  </p:sldIdLst>
  <p:sldSz cx="9144000" cy="5143500" type="screen16x9"/>
  <p:notesSz cx="6858000" cy="9144000"/>
  <p:embeddedFontLst>
    <p:embeddedFont>
      <p:font typeface="Raleway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DBCC68-1D8A-FD44-998C-44C31486FCE1}" type="doc">
      <dgm:prSet loTypeId="urn:microsoft.com/office/officeart/2005/8/layout/pyramid1" loCatId="" qsTypeId="urn:microsoft.com/office/officeart/2005/8/quickstyle/simple2" qsCatId="simple" csTypeId="urn:microsoft.com/office/officeart/2005/8/colors/colorful1" csCatId="colorful" phldr="1"/>
      <dgm:spPr/>
    </dgm:pt>
    <dgm:pt modelId="{CE0EB303-508B-D142-9445-7631DD47CC1D}">
      <dgm:prSet phldrT="[Text]" custT="1"/>
      <dgm:spPr>
        <a:solidFill>
          <a:srgbClr val="C00000"/>
        </a:solidFill>
      </dgm:spPr>
      <dgm:t>
        <a:bodyPr/>
        <a:lstStyle/>
        <a:p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Bariatric </a:t>
          </a:r>
        </a:p>
        <a:p>
          <a:r>
            <a:rPr lang="en-US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Surgery</a:t>
          </a:r>
        </a:p>
      </dgm:t>
    </dgm:pt>
    <dgm:pt modelId="{A8CD76F8-8F4E-5A4D-AF5C-4F7A1EF7607F}" type="parTrans" cxnId="{9F6AA86B-024D-024B-B074-2C0E836C62F2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382C53A-BED2-6D4F-9E26-BC2BC843234D}" type="sibTrans" cxnId="{9F6AA86B-024D-024B-B074-2C0E836C62F2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3536FF9-F561-ED47-BF5A-AE615FC1D70D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Pharmacotherapy</a:t>
          </a:r>
        </a:p>
      </dgm:t>
    </dgm:pt>
    <dgm:pt modelId="{98D827EC-0DFD-004A-9532-27009F2F147C}" type="parTrans" cxnId="{8333E874-F4D5-624E-8B33-7D4CF66A9068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224413-4CDE-FC46-A2E4-1442DA976CEA}" type="sibTrans" cxnId="{8333E874-F4D5-624E-8B33-7D4CF66A9068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7D6237-1430-CD4B-B46F-4179CE2966CC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Lifestyle Modifications</a:t>
          </a:r>
        </a:p>
        <a:p>
          <a:r>
            <a:rPr lang="en-US" sz="1200" dirty="0">
              <a:latin typeface="Calibri" panose="020F0502020204030204" pitchFamily="34" charset="0"/>
              <a:cs typeface="Calibri" panose="020F0502020204030204" pitchFamily="34" charset="0"/>
            </a:rPr>
            <a:t>(diet, physical activity, behavioral modification) </a:t>
          </a:r>
        </a:p>
      </dgm:t>
    </dgm:pt>
    <dgm:pt modelId="{ADAD71A7-FC95-D747-BE6E-1DE4F9EB4808}" type="parTrans" cxnId="{5138D845-26FB-2B44-96E8-263E656F0E0F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3F5944-FAFD-9C4F-A857-4DADAFE6BDC0}" type="sibTrans" cxnId="{5138D845-26FB-2B44-96E8-263E656F0E0F}">
      <dgm:prSet/>
      <dgm:spPr/>
      <dgm:t>
        <a:bodyPr/>
        <a:lstStyle/>
        <a:p>
          <a:endParaRPr lang="en-US" sz="1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7816A48-96B7-A44B-83D3-B054F1B89C69}" type="pres">
      <dgm:prSet presAssocID="{25DBCC68-1D8A-FD44-998C-44C31486FCE1}" presName="Name0" presStyleCnt="0">
        <dgm:presLayoutVars>
          <dgm:dir/>
          <dgm:animLvl val="lvl"/>
          <dgm:resizeHandles val="exact"/>
        </dgm:presLayoutVars>
      </dgm:prSet>
      <dgm:spPr/>
    </dgm:pt>
    <dgm:pt modelId="{4A50F15F-DCEC-F243-9AED-6ADD4D3059B6}" type="pres">
      <dgm:prSet presAssocID="{CE0EB303-508B-D142-9445-7631DD47CC1D}" presName="Name8" presStyleCnt="0"/>
      <dgm:spPr/>
    </dgm:pt>
    <dgm:pt modelId="{B2DDB672-9135-6145-8DDA-A5A7D73057B2}" type="pres">
      <dgm:prSet presAssocID="{CE0EB303-508B-D142-9445-7631DD47CC1D}" presName="level" presStyleLbl="node1" presStyleIdx="0" presStyleCnt="3" custScaleY="129752" custLinFactNeighborX="-292" custLinFactNeighborY="4242">
        <dgm:presLayoutVars>
          <dgm:chMax val="1"/>
          <dgm:bulletEnabled val="1"/>
        </dgm:presLayoutVars>
      </dgm:prSet>
      <dgm:spPr/>
    </dgm:pt>
    <dgm:pt modelId="{FDFC3D4E-767B-2F42-989C-C8968AF1EF7F}" type="pres">
      <dgm:prSet presAssocID="{CE0EB303-508B-D142-9445-7631DD47CC1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7A9E8BB-2D4A-D442-B036-273B6B4B677E}" type="pres">
      <dgm:prSet presAssocID="{13536FF9-F561-ED47-BF5A-AE615FC1D70D}" presName="Name8" presStyleCnt="0"/>
      <dgm:spPr/>
    </dgm:pt>
    <dgm:pt modelId="{74B697E3-72F6-EA4E-B48B-F928E45AC80C}" type="pres">
      <dgm:prSet presAssocID="{13536FF9-F561-ED47-BF5A-AE615FC1D70D}" presName="level" presStyleLbl="node1" presStyleIdx="1" presStyleCnt="3" custScaleY="108858">
        <dgm:presLayoutVars>
          <dgm:chMax val="1"/>
          <dgm:bulletEnabled val="1"/>
        </dgm:presLayoutVars>
      </dgm:prSet>
      <dgm:spPr/>
    </dgm:pt>
    <dgm:pt modelId="{666DB03D-EB87-DF4D-ACE7-260AE1A360B1}" type="pres">
      <dgm:prSet presAssocID="{13536FF9-F561-ED47-BF5A-AE615FC1D70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858D206-7AD0-844D-91B7-E1F71ED2EEEE}" type="pres">
      <dgm:prSet presAssocID="{257D6237-1430-CD4B-B46F-4179CE2966CC}" presName="Name8" presStyleCnt="0"/>
      <dgm:spPr/>
    </dgm:pt>
    <dgm:pt modelId="{3561A234-2EAA-E740-8169-30E2DC9AD4F3}" type="pres">
      <dgm:prSet presAssocID="{257D6237-1430-CD4B-B46F-4179CE2966CC}" presName="level" presStyleLbl="node1" presStyleIdx="2" presStyleCnt="3" custLinFactNeighborX="336" custLinFactNeighborY="-865">
        <dgm:presLayoutVars>
          <dgm:chMax val="1"/>
          <dgm:bulletEnabled val="1"/>
        </dgm:presLayoutVars>
      </dgm:prSet>
      <dgm:spPr/>
    </dgm:pt>
    <dgm:pt modelId="{56DA0FD5-39A5-DE4E-BF60-53D7D954DB21}" type="pres">
      <dgm:prSet presAssocID="{257D6237-1430-CD4B-B46F-4179CE2966C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D7AE41A-22A8-7A46-8C68-451954279981}" type="presOf" srcId="{25DBCC68-1D8A-FD44-998C-44C31486FCE1}" destId="{57816A48-96B7-A44B-83D3-B054F1B89C69}" srcOrd="0" destOrd="0" presId="urn:microsoft.com/office/officeart/2005/8/layout/pyramid1"/>
    <dgm:cxn modelId="{946D121C-A3CF-C749-B547-4DB2DCEF4215}" type="presOf" srcId="{CE0EB303-508B-D142-9445-7631DD47CC1D}" destId="{FDFC3D4E-767B-2F42-989C-C8968AF1EF7F}" srcOrd="1" destOrd="0" presId="urn:microsoft.com/office/officeart/2005/8/layout/pyramid1"/>
    <dgm:cxn modelId="{5138D845-26FB-2B44-96E8-263E656F0E0F}" srcId="{25DBCC68-1D8A-FD44-998C-44C31486FCE1}" destId="{257D6237-1430-CD4B-B46F-4179CE2966CC}" srcOrd="2" destOrd="0" parTransId="{ADAD71A7-FC95-D747-BE6E-1DE4F9EB4808}" sibTransId="{423F5944-FAFD-9C4F-A857-4DADAFE6BDC0}"/>
    <dgm:cxn modelId="{9F6AA86B-024D-024B-B074-2C0E836C62F2}" srcId="{25DBCC68-1D8A-FD44-998C-44C31486FCE1}" destId="{CE0EB303-508B-D142-9445-7631DD47CC1D}" srcOrd="0" destOrd="0" parTransId="{A8CD76F8-8F4E-5A4D-AF5C-4F7A1EF7607F}" sibTransId="{C382C53A-BED2-6D4F-9E26-BC2BC843234D}"/>
    <dgm:cxn modelId="{8333E874-F4D5-624E-8B33-7D4CF66A9068}" srcId="{25DBCC68-1D8A-FD44-998C-44C31486FCE1}" destId="{13536FF9-F561-ED47-BF5A-AE615FC1D70D}" srcOrd="1" destOrd="0" parTransId="{98D827EC-0DFD-004A-9532-27009F2F147C}" sibTransId="{E2224413-4CDE-FC46-A2E4-1442DA976CEA}"/>
    <dgm:cxn modelId="{7E75B58F-ACBA-AA41-A0DA-4D0CD8E6B42C}" type="presOf" srcId="{13536FF9-F561-ED47-BF5A-AE615FC1D70D}" destId="{74B697E3-72F6-EA4E-B48B-F928E45AC80C}" srcOrd="0" destOrd="0" presId="urn:microsoft.com/office/officeart/2005/8/layout/pyramid1"/>
    <dgm:cxn modelId="{597495A4-49D5-144E-B2C1-4EDA06EFC80D}" type="presOf" srcId="{257D6237-1430-CD4B-B46F-4179CE2966CC}" destId="{3561A234-2EAA-E740-8169-30E2DC9AD4F3}" srcOrd="0" destOrd="0" presId="urn:microsoft.com/office/officeart/2005/8/layout/pyramid1"/>
    <dgm:cxn modelId="{122B92C8-88D7-3C4B-BC66-DF0AB5515F56}" type="presOf" srcId="{13536FF9-F561-ED47-BF5A-AE615FC1D70D}" destId="{666DB03D-EB87-DF4D-ACE7-260AE1A360B1}" srcOrd="1" destOrd="0" presId="urn:microsoft.com/office/officeart/2005/8/layout/pyramid1"/>
    <dgm:cxn modelId="{BB9A37DC-CB64-AC49-B6F7-DFA57986DD37}" type="presOf" srcId="{CE0EB303-508B-D142-9445-7631DD47CC1D}" destId="{B2DDB672-9135-6145-8DDA-A5A7D73057B2}" srcOrd="0" destOrd="0" presId="urn:microsoft.com/office/officeart/2005/8/layout/pyramid1"/>
    <dgm:cxn modelId="{0053ADEA-4CA2-B540-8E4E-547C535FDAAD}" type="presOf" srcId="{257D6237-1430-CD4B-B46F-4179CE2966CC}" destId="{56DA0FD5-39A5-DE4E-BF60-53D7D954DB21}" srcOrd="1" destOrd="0" presId="urn:microsoft.com/office/officeart/2005/8/layout/pyramid1"/>
    <dgm:cxn modelId="{C28E607C-EA9C-2143-B7C1-802105AC3BCD}" type="presParOf" srcId="{57816A48-96B7-A44B-83D3-B054F1B89C69}" destId="{4A50F15F-DCEC-F243-9AED-6ADD4D3059B6}" srcOrd="0" destOrd="0" presId="urn:microsoft.com/office/officeart/2005/8/layout/pyramid1"/>
    <dgm:cxn modelId="{F20E7DEE-17DE-9942-A944-F74E8E45F72D}" type="presParOf" srcId="{4A50F15F-DCEC-F243-9AED-6ADD4D3059B6}" destId="{B2DDB672-9135-6145-8DDA-A5A7D73057B2}" srcOrd="0" destOrd="0" presId="urn:microsoft.com/office/officeart/2005/8/layout/pyramid1"/>
    <dgm:cxn modelId="{918938FD-6F26-E341-B1C6-68E7F78E65AB}" type="presParOf" srcId="{4A50F15F-DCEC-F243-9AED-6ADD4D3059B6}" destId="{FDFC3D4E-767B-2F42-989C-C8968AF1EF7F}" srcOrd="1" destOrd="0" presId="urn:microsoft.com/office/officeart/2005/8/layout/pyramid1"/>
    <dgm:cxn modelId="{512B3EBF-B671-9444-8869-055161C7A6C4}" type="presParOf" srcId="{57816A48-96B7-A44B-83D3-B054F1B89C69}" destId="{B7A9E8BB-2D4A-D442-B036-273B6B4B677E}" srcOrd="1" destOrd="0" presId="urn:microsoft.com/office/officeart/2005/8/layout/pyramid1"/>
    <dgm:cxn modelId="{C053CC22-9E69-1049-847C-49C251B3925B}" type="presParOf" srcId="{B7A9E8BB-2D4A-D442-B036-273B6B4B677E}" destId="{74B697E3-72F6-EA4E-B48B-F928E45AC80C}" srcOrd="0" destOrd="0" presId="urn:microsoft.com/office/officeart/2005/8/layout/pyramid1"/>
    <dgm:cxn modelId="{10E0A2C5-E523-D540-826B-8E0771BB7070}" type="presParOf" srcId="{B7A9E8BB-2D4A-D442-B036-273B6B4B677E}" destId="{666DB03D-EB87-DF4D-ACE7-260AE1A360B1}" srcOrd="1" destOrd="0" presId="urn:microsoft.com/office/officeart/2005/8/layout/pyramid1"/>
    <dgm:cxn modelId="{E6263655-6BA7-D14C-B3FE-040F2B6BBB24}" type="presParOf" srcId="{57816A48-96B7-A44B-83D3-B054F1B89C69}" destId="{3858D206-7AD0-844D-91B7-E1F71ED2EEEE}" srcOrd="2" destOrd="0" presId="urn:microsoft.com/office/officeart/2005/8/layout/pyramid1"/>
    <dgm:cxn modelId="{C978DC58-DB12-8348-8157-62D9C2FE64B1}" type="presParOf" srcId="{3858D206-7AD0-844D-91B7-E1F71ED2EEEE}" destId="{3561A234-2EAA-E740-8169-30E2DC9AD4F3}" srcOrd="0" destOrd="0" presId="urn:microsoft.com/office/officeart/2005/8/layout/pyramid1"/>
    <dgm:cxn modelId="{82DFD994-641D-7741-87D1-050921E95132}" type="presParOf" srcId="{3858D206-7AD0-844D-91B7-E1F71ED2EEEE}" destId="{56DA0FD5-39A5-DE4E-BF60-53D7D954DB2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52B70F-65D8-ED40-8277-0C356625761D}" type="doc">
      <dgm:prSet loTypeId="urn:microsoft.com/office/officeart/2005/8/layout/process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765F7F-11E7-FB4E-A6F5-30B3353D5061}">
      <dgm:prSet phldrT="[Text]"/>
      <dgm:spPr/>
      <dgm:t>
        <a:bodyPr/>
        <a:lstStyle/>
        <a:p>
          <a:r>
            <a:rPr lang="en-US" dirty="0"/>
            <a:t>Month 0</a:t>
          </a:r>
        </a:p>
      </dgm:t>
    </dgm:pt>
    <dgm:pt modelId="{A9CF6EDE-76E4-D64B-AC18-92B5D576FAC4}" type="parTrans" cxnId="{3B89B4C7-0541-4C41-969A-3AA23DA777A8}">
      <dgm:prSet/>
      <dgm:spPr/>
      <dgm:t>
        <a:bodyPr/>
        <a:lstStyle/>
        <a:p>
          <a:endParaRPr lang="en-US"/>
        </a:p>
      </dgm:t>
    </dgm:pt>
    <dgm:pt modelId="{23C44EA4-3ECF-1147-9982-B9B5667C8955}" type="sibTrans" cxnId="{3B89B4C7-0541-4C41-969A-3AA23DA777A8}">
      <dgm:prSet/>
      <dgm:spPr/>
      <dgm:t>
        <a:bodyPr/>
        <a:lstStyle/>
        <a:p>
          <a:endParaRPr lang="en-US"/>
        </a:p>
      </dgm:t>
    </dgm:pt>
    <dgm:pt modelId="{B17106E3-74A3-3C4D-9A35-D78EC4058384}">
      <dgm:prSet phldrT="[Text]" custT="1"/>
      <dgm:spPr>
        <a:solidFill>
          <a:schemeClr val="accent6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600" dirty="0"/>
            <a:t>Start weight loss medication (WLM)</a:t>
          </a:r>
        </a:p>
      </dgm:t>
    </dgm:pt>
    <dgm:pt modelId="{CA3C63BF-73FA-1640-AFBC-5FE434AB0735}" type="parTrans" cxnId="{59EF749E-D708-9F4A-B39B-E4C0F7B749E8}">
      <dgm:prSet/>
      <dgm:spPr/>
      <dgm:t>
        <a:bodyPr/>
        <a:lstStyle/>
        <a:p>
          <a:endParaRPr lang="en-US"/>
        </a:p>
      </dgm:t>
    </dgm:pt>
    <dgm:pt modelId="{35B00EF2-9A70-1F42-833A-3672608FC6E1}" type="sibTrans" cxnId="{59EF749E-D708-9F4A-B39B-E4C0F7B749E8}">
      <dgm:prSet/>
      <dgm:spPr/>
      <dgm:t>
        <a:bodyPr/>
        <a:lstStyle/>
        <a:p>
          <a:endParaRPr lang="en-US"/>
        </a:p>
      </dgm:t>
    </dgm:pt>
    <dgm:pt modelId="{8AF6EB85-BFA1-C64A-87D5-2095B7AE85EE}">
      <dgm:prSet phldrT="[Text]"/>
      <dgm:spPr/>
      <dgm:t>
        <a:bodyPr/>
        <a:lstStyle/>
        <a:p>
          <a:r>
            <a:rPr lang="en-US" dirty="0"/>
            <a:t>Monthly Check In For First 3 Months</a:t>
          </a:r>
        </a:p>
      </dgm:t>
    </dgm:pt>
    <dgm:pt modelId="{E45D7620-476A-3946-8004-B1C4691134A8}" type="parTrans" cxnId="{9E049802-CFFB-D849-9D93-D13E9659EB06}">
      <dgm:prSet/>
      <dgm:spPr/>
      <dgm:t>
        <a:bodyPr/>
        <a:lstStyle/>
        <a:p>
          <a:endParaRPr lang="en-US"/>
        </a:p>
      </dgm:t>
    </dgm:pt>
    <dgm:pt modelId="{763A04E5-BC2B-6E47-8BE3-3718C6DD5320}" type="sibTrans" cxnId="{9E049802-CFFB-D849-9D93-D13E9659EB06}">
      <dgm:prSet/>
      <dgm:spPr/>
      <dgm:t>
        <a:bodyPr/>
        <a:lstStyle/>
        <a:p>
          <a:endParaRPr lang="en-US"/>
        </a:p>
      </dgm:t>
    </dgm:pt>
    <dgm:pt modelId="{D4EAB964-E6B0-724F-A2CC-50AFD8469805}">
      <dgm:prSet phldrT="[Text]" custT="1"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600" dirty="0"/>
            <a:t>Assess efficacy and safety</a:t>
          </a:r>
        </a:p>
      </dgm:t>
    </dgm:pt>
    <dgm:pt modelId="{CA3BE0C4-519C-3842-829B-949AEBAFFFF3}" type="parTrans" cxnId="{0C3ED912-C3D3-B04B-962A-094C58E68757}">
      <dgm:prSet/>
      <dgm:spPr/>
      <dgm:t>
        <a:bodyPr/>
        <a:lstStyle/>
        <a:p>
          <a:endParaRPr lang="en-US"/>
        </a:p>
      </dgm:t>
    </dgm:pt>
    <dgm:pt modelId="{CF84F1AE-CBF6-B04B-A6C5-406B023A4FB1}" type="sibTrans" cxnId="{0C3ED912-C3D3-B04B-962A-094C58E68757}">
      <dgm:prSet/>
      <dgm:spPr/>
      <dgm:t>
        <a:bodyPr/>
        <a:lstStyle/>
        <a:p>
          <a:endParaRPr lang="en-US"/>
        </a:p>
      </dgm:t>
    </dgm:pt>
    <dgm:pt modelId="{9D8B67EC-38C3-3944-A8D5-2937E976B838}">
      <dgm:prSet phldrT="[Text]" custT="1"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100" dirty="0"/>
            <a:t>Effective (weight loss ≥ 5% body weight from baseline)* → continue WLM</a:t>
          </a:r>
        </a:p>
        <a:p>
          <a:r>
            <a:rPr lang="en-US" sz="1100" dirty="0"/>
            <a:t>Ineffective (weight loss &lt;5% body weight from baseline)* OR safety/tolerability concerns → dose change or discontinue &amp; consider alternative</a:t>
          </a:r>
        </a:p>
      </dgm:t>
    </dgm:pt>
    <dgm:pt modelId="{3899AC18-5932-F645-B2E0-69703C46AD06}" type="sibTrans" cxnId="{D3EC8E0F-FF0D-1A42-B92D-3F4C96E8C1FB}">
      <dgm:prSet/>
      <dgm:spPr/>
      <dgm:t>
        <a:bodyPr/>
        <a:lstStyle/>
        <a:p>
          <a:endParaRPr lang="en-US"/>
        </a:p>
      </dgm:t>
    </dgm:pt>
    <dgm:pt modelId="{243E7123-1B86-B540-AFB9-F3BBD28115A9}" type="parTrans" cxnId="{D3EC8E0F-FF0D-1A42-B92D-3F4C96E8C1FB}">
      <dgm:prSet/>
      <dgm:spPr/>
      <dgm:t>
        <a:bodyPr/>
        <a:lstStyle/>
        <a:p>
          <a:endParaRPr lang="en-US"/>
        </a:p>
      </dgm:t>
    </dgm:pt>
    <dgm:pt modelId="{9BAD1ED9-B71B-4140-BFE8-FC81A0C5E5AB}">
      <dgm:prSet phldrT="[Text]"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100" dirty="0"/>
            <a:t>If safety/tolerability/efficacy concerns → Reassess regimen and make changes as necessary</a:t>
          </a:r>
        </a:p>
      </dgm:t>
    </dgm:pt>
    <dgm:pt modelId="{5330ADC5-C74D-1A40-928A-BB23CA8392C6}" type="parTrans" cxnId="{2FC1203E-D068-6A4E-9291-EEF4B5392675}">
      <dgm:prSet/>
      <dgm:spPr/>
      <dgm:t>
        <a:bodyPr/>
        <a:lstStyle/>
        <a:p>
          <a:endParaRPr lang="en-US"/>
        </a:p>
      </dgm:t>
    </dgm:pt>
    <dgm:pt modelId="{D5F695E4-477A-CA48-95F3-0F7BD9F9BF28}" type="sibTrans" cxnId="{2FC1203E-D068-6A4E-9291-EEF4B5392675}">
      <dgm:prSet/>
      <dgm:spPr/>
      <dgm:t>
        <a:bodyPr/>
        <a:lstStyle/>
        <a:p>
          <a:endParaRPr lang="en-US"/>
        </a:p>
      </dgm:t>
    </dgm:pt>
    <dgm:pt modelId="{D4812F16-577C-D14A-8F69-3523F1AA574C}">
      <dgm:prSet phldrT="[Text]"/>
      <dgm:spPr/>
      <dgm:t>
        <a:bodyPr/>
        <a:lstStyle/>
        <a:p>
          <a:r>
            <a:rPr lang="en-US" dirty="0"/>
            <a:t>Every 3 Months Thereafter</a:t>
          </a:r>
        </a:p>
      </dgm:t>
    </dgm:pt>
    <dgm:pt modelId="{9332B2F6-1B23-684D-95AC-781121ACA0F5}" type="parTrans" cxnId="{BAE3DCAE-EAF2-9646-9DCC-028E4EE5EB54}">
      <dgm:prSet/>
      <dgm:spPr/>
      <dgm:t>
        <a:bodyPr/>
        <a:lstStyle/>
        <a:p>
          <a:endParaRPr lang="en-US"/>
        </a:p>
      </dgm:t>
    </dgm:pt>
    <dgm:pt modelId="{B7AF3DBD-D37C-2B4D-B969-CD8075185C72}" type="sibTrans" cxnId="{BAE3DCAE-EAF2-9646-9DCC-028E4EE5EB54}">
      <dgm:prSet/>
      <dgm:spPr/>
      <dgm:t>
        <a:bodyPr/>
        <a:lstStyle/>
        <a:p>
          <a:endParaRPr lang="en-US"/>
        </a:p>
      </dgm:t>
    </dgm:pt>
    <dgm:pt modelId="{065C74DD-2150-B844-901F-CF7F2CEC82B2}">
      <dgm:prSet phldrT="[Text]"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400" dirty="0"/>
            <a:t>Continue to assess for efficacy and safety</a:t>
          </a:r>
        </a:p>
      </dgm:t>
    </dgm:pt>
    <dgm:pt modelId="{4A82B9B1-4A0D-B145-A537-E1AFF0741C9E}" type="parTrans" cxnId="{A86DE76B-6488-8345-A6BC-FC61154306B8}">
      <dgm:prSet/>
      <dgm:spPr/>
      <dgm:t>
        <a:bodyPr/>
        <a:lstStyle/>
        <a:p>
          <a:endParaRPr lang="en-US"/>
        </a:p>
      </dgm:t>
    </dgm:pt>
    <dgm:pt modelId="{1C99BD01-BD59-474D-BA9F-03E7DF7A045D}" type="sibTrans" cxnId="{A86DE76B-6488-8345-A6BC-FC61154306B8}">
      <dgm:prSet/>
      <dgm:spPr/>
      <dgm:t>
        <a:bodyPr/>
        <a:lstStyle/>
        <a:p>
          <a:endParaRPr lang="en-US"/>
        </a:p>
      </dgm:t>
    </dgm:pt>
    <dgm:pt modelId="{CA9E5D39-0570-F445-8328-27E080FA303C}">
      <dgm:prSet phldrT="[Text]"/>
      <dgm:spPr/>
      <dgm:t>
        <a:bodyPr/>
        <a:lstStyle/>
        <a:p>
          <a:r>
            <a:rPr lang="en-US" dirty="0"/>
            <a:t>3 Months After Starting WLM</a:t>
          </a:r>
        </a:p>
      </dgm:t>
    </dgm:pt>
    <dgm:pt modelId="{8A680622-F6D7-9A41-899F-C0344B377319}" type="sibTrans" cxnId="{A2077624-F1E8-BF43-B99D-903170930A48}">
      <dgm:prSet/>
      <dgm:spPr/>
      <dgm:t>
        <a:bodyPr/>
        <a:lstStyle/>
        <a:p>
          <a:endParaRPr lang="en-US"/>
        </a:p>
      </dgm:t>
    </dgm:pt>
    <dgm:pt modelId="{B452CBA5-1089-4044-9D95-4BD51B44E136}" type="parTrans" cxnId="{A2077624-F1E8-BF43-B99D-903170930A48}">
      <dgm:prSet/>
      <dgm:spPr/>
      <dgm:t>
        <a:bodyPr/>
        <a:lstStyle/>
        <a:p>
          <a:endParaRPr lang="en-US"/>
        </a:p>
      </dgm:t>
    </dgm:pt>
    <dgm:pt modelId="{DD3B2A6C-6980-B54D-9A44-375F4198B3BF}" type="pres">
      <dgm:prSet presAssocID="{1152B70F-65D8-ED40-8277-0C356625761D}" presName="Name0" presStyleCnt="0">
        <dgm:presLayoutVars>
          <dgm:dir/>
          <dgm:animLvl val="lvl"/>
          <dgm:resizeHandles val="exact"/>
        </dgm:presLayoutVars>
      </dgm:prSet>
      <dgm:spPr/>
    </dgm:pt>
    <dgm:pt modelId="{84DA5227-E199-4146-8B6F-941F68039D73}" type="pres">
      <dgm:prSet presAssocID="{D4812F16-577C-D14A-8F69-3523F1AA574C}" presName="boxAndChildren" presStyleCnt="0"/>
      <dgm:spPr/>
    </dgm:pt>
    <dgm:pt modelId="{F1BA2DA8-DD74-5040-A97D-9EDB951DC464}" type="pres">
      <dgm:prSet presAssocID="{D4812F16-577C-D14A-8F69-3523F1AA574C}" presName="parentTextBox" presStyleLbl="node1" presStyleIdx="0" presStyleCnt="4"/>
      <dgm:spPr/>
    </dgm:pt>
    <dgm:pt modelId="{3F9BFC3F-ADA3-3F4D-B8BB-DE70AAC816C2}" type="pres">
      <dgm:prSet presAssocID="{D4812F16-577C-D14A-8F69-3523F1AA574C}" presName="entireBox" presStyleLbl="node1" presStyleIdx="0" presStyleCnt="4"/>
      <dgm:spPr/>
    </dgm:pt>
    <dgm:pt modelId="{D1D0917E-627E-1043-B90D-F1963A89C3BF}" type="pres">
      <dgm:prSet presAssocID="{D4812F16-577C-D14A-8F69-3523F1AA574C}" presName="descendantBox" presStyleCnt="0"/>
      <dgm:spPr/>
    </dgm:pt>
    <dgm:pt modelId="{90B318FB-0ACC-5A47-B02B-C693E99A01BC}" type="pres">
      <dgm:prSet presAssocID="{065C74DD-2150-B844-901F-CF7F2CEC82B2}" presName="childTextBox" presStyleLbl="fgAccFollowNode1" presStyleIdx="0" presStyleCnt="5" custLinFactNeighborX="-108" custLinFactNeighborY="6989">
        <dgm:presLayoutVars>
          <dgm:bulletEnabled val="1"/>
        </dgm:presLayoutVars>
      </dgm:prSet>
      <dgm:spPr/>
    </dgm:pt>
    <dgm:pt modelId="{B9058C6F-79D5-FD44-ABEF-BC718AC56BD3}" type="pres">
      <dgm:prSet presAssocID="{8A680622-F6D7-9A41-899F-C0344B377319}" presName="sp" presStyleCnt="0"/>
      <dgm:spPr/>
    </dgm:pt>
    <dgm:pt modelId="{8301B32C-4262-1745-AEA8-670B7D42D5F2}" type="pres">
      <dgm:prSet presAssocID="{CA9E5D39-0570-F445-8328-27E080FA303C}" presName="arrowAndChildren" presStyleCnt="0"/>
      <dgm:spPr/>
    </dgm:pt>
    <dgm:pt modelId="{C9D3B6F7-E9B5-DA4F-9DB6-241157E18DAB}" type="pres">
      <dgm:prSet presAssocID="{CA9E5D39-0570-F445-8328-27E080FA303C}" presName="parentTextArrow" presStyleLbl="node1" presStyleIdx="0" presStyleCnt="4"/>
      <dgm:spPr/>
    </dgm:pt>
    <dgm:pt modelId="{A3C08150-37FE-5E40-BFA9-20E58468D2CA}" type="pres">
      <dgm:prSet presAssocID="{CA9E5D39-0570-F445-8328-27E080FA303C}" presName="arrow" presStyleLbl="node1" presStyleIdx="1" presStyleCnt="4" custScaleY="83379"/>
      <dgm:spPr/>
    </dgm:pt>
    <dgm:pt modelId="{6141F28C-25BF-5B44-9F34-72235694D75B}" type="pres">
      <dgm:prSet presAssocID="{CA9E5D39-0570-F445-8328-27E080FA303C}" presName="descendantArrow" presStyleCnt="0"/>
      <dgm:spPr/>
    </dgm:pt>
    <dgm:pt modelId="{AB1DEFE8-F545-8048-9DCD-156E5DABB363}" type="pres">
      <dgm:prSet presAssocID="{9D8B67EC-38C3-3944-A8D5-2937E976B838}" presName="childTextArrow" presStyleLbl="fgAccFollowNode1" presStyleIdx="1" presStyleCnt="5" custScaleY="120951">
        <dgm:presLayoutVars>
          <dgm:bulletEnabled val="1"/>
        </dgm:presLayoutVars>
      </dgm:prSet>
      <dgm:spPr/>
    </dgm:pt>
    <dgm:pt modelId="{06D5D175-C257-CA42-A567-CCC13B89405A}" type="pres">
      <dgm:prSet presAssocID="{763A04E5-BC2B-6E47-8BE3-3718C6DD5320}" presName="sp" presStyleCnt="0"/>
      <dgm:spPr/>
    </dgm:pt>
    <dgm:pt modelId="{B8AE036B-B35C-AE48-BF70-926451E098DD}" type="pres">
      <dgm:prSet presAssocID="{8AF6EB85-BFA1-C64A-87D5-2095B7AE85EE}" presName="arrowAndChildren" presStyleCnt="0"/>
      <dgm:spPr/>
    </dgm:pt>
    <dgm:pt modelId="{A8FB0F47-746C-7748-B6CC-7D7AF86C17CD}" type="pres">
      <dgm:prSet presAssocID="{8AF6EB85-BFA1-C64A-87D5-2095B7AE85EE}" presName="parentTextArrow" presStyleLbl="node1" presStyleIdx="1" presStyleCnt="4"/>
      <dgm:spPr/>
    </dgm:pt>
    <dgm:pt modelId="{CE9C92CC-5CFD-8A49-991E-22C5B33D6E3C}" type="pres">
      <dgm:prSet presAssocID="{8AF6EB85-BFA1-C64A-87D5-2095B7AE85EE}" presName="arrow" presStyleLbl="node1" presStyleIdx="2" presStyleCnt="4" custScaleY="91906"/>
      <dgm:spPr/>
    </dgm:pt>
    <dgm:pt modelId="{74C6EB5E-B552-3A4C-BD88-EFAC92869C27}" type="pres">
      <dgm:prSet presAssocID="{8AF6EB85-BFA1-C64A-87D5-2095B7AE85EE}" presName="descendantArrow" presStyleCnt="0"/>
      <dgm:spPr/>
    </dgm:pt>
    <dgm:pt modelId="{3A9E3E3E-9B78-124C-B207-B261F03A0582}" type="pres">
      <dgm:prSet presAssocID="{D4EAB964-E6B0-724F-A2CC-50AFD8469805}" presName="childTextArrow" presStyleLbl="fgAccFollowNode1" presStyleIdx="2" presStyleCnt="5">
        <dgm:presLayoutVars>
          <dgm:bulletEnabled val="1"/>
        </dgm:presLayoutVars>
      </dgm:prSet>
      <dgm:spPr/>
    </dgm:pt>
    <dgm:pt modelId="{FB4C94E0-DADC-1F42-B5D5-C655EEBE4873}" type="pres">
      <dgm:prSet presAssocID="{9BAD1ED9-B71B-4140-BFE8-FC81A0C5E5AB}" presName="childTextArrow" presStyleLbl="fgAccFollowNode1" presStyleIdx="3" presStyleCnt="5">
        <dgm:presLayoutVars>
          <dgm:bulletEnabled val="1"/>
        </dgm:presLayoutVars>
      </dgm:prSet>
      <dgm:spPr/>
    </dgm:pt>
    <dgm:pt modelId="{4B556611-04A2-9740-8927-A73A4626A5B0}" type="pres">
      <dgm:prSet presAssocID="{23C44EA4-3ECF-1147-9982-B9B5667C8955}" presName="sp" presStyleCnt="0"/>
      <dgm:spPr/>
    </dgm:pt>
    <dgm:pt modelId="{5C8D820E-8250-AF48-B283-6CEBFB888249}" type="pres">
      <dgm:prSet presAssocID="{7F765F7F-11E7-FB4E-A6F5-30B3353D5061}" presName="arrowAndChildren" presStyleCnt="0"/>
      <dgm:spPr/>
    </dgm:pt>
    <dgm:pt modelId="{C3260CBD-D188-BE4B-9B56-C255C8647302}" type="pres">
      <dgm:prSet presAssocID="{7F765F7F-11E7-FB4E-A6F5-30B3353D5061}" presName="parentTextArrow" presStyleLbl="node1" presStyleIdx="2" presStyleCnt="4"/>
      <dgm:spPr/>
    </dgm:pt>
    <dgm:pt modelId="{57951078-B1B1-8B42-AFE2-65AB83967ED9}" type="pres">
      <dgm:prSet presAssocID="{7F765F7F-11E7-FB4E-A6F5-30B3353D5061}" presName="arrow" presStyleLbl="node1" presStyleIdx="3" presStyleCnt="4"/>
      <dgm:spPr/>
    </dgm:pt>
    <dgm:pt modelId="{5002695D-1A91-7648-B938-F427737C2402}" type="pres">
      <dgm:prSet presAssocID="{7F765F7F-11E7-FB4E-A6F5-30B3353D5061}" presName="descendantArrow" presStyleCnt="0"/>
      <dgm:spPr/>
    </dgm:pt>
    <dgm:pt modelId="{2F4D7455-82EB-EB40-B551-AF7EBDEB5D36}" type="pres">
      <dgm:prSet presAssocID="{B17106E3-74A3-3C4D-9A35-D78EC4058384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9E049802-CFFB-D849-9D93-D13E9659EB06}" srcId="{1152B70F-65D8-ED40-8277-0C356625761D}" destId="{8AF6EB85-BFA1-C64A-87D5-2095B7AE85EE}" srcOrd="1" destOrd="0" parTransId="{E45D7620-476A-3946-8004-B1C4691134A8}" sibTransId="{763A04E5-BC2B-6E47-8BE3-3718C6DD5320}"/>
    <dgm:cxn modelId="{D3EC8E0F-FF0D-1A42-B92D-3F4C96E8C1FB}" srcId="{CA9E5D39-0570-F445-8328-27E080FA303C}" destId="{9D8B67EC-38C3-3944-A8D5-2937E976B838}" srcOrd="0" destOrd="0" parTransId="{243E7123-1B86-B540-AFB9-F3BBD28115A9}" sibTransId="{3899AC18-5932-F645-B2E0-69703C46AD06}"/>
    <dgm:cxn modelId="{0C3ED912-C3D3-B04B-962A-094C58E68757}" srcId="{8AF6EB85-BFA1-C64A-87D5-2095B7AE85EE}" destId="{D4EAB964-E6B0-724F-A2CC-50AFD8469805}" srcOrd="0" destOrd="0" parTransId="{CA3BE0C4-519C-3842-829B-949AEBAFFFF3}" sibTransId="{CF84F1AE-CBF6-B04B-A6C5-406B023A4FB1}"/>
    <dgm:cxn modelId="{156CB314-3CD3-7A49-8159-7060238C1F64}" type="presOf" srcId="{065C74DD-2150-B844-901F-CF7F2CEC82B2}" destId="{90B318FB-0ACC-5A47-B02B-C693E99A01BC}" srcOrd="0" destOrd="0" presId="urn:microsoft.com/office/officeart/2005/8/layout/process4"/>
    <dgm:cxn modelId="{53F16C1D-CCC9-2646-9B22-D29F1B13A60D}" type="presOf" srcId="{8AF6EB85-BFA1-C64A-87D5-2095B7AE85EE}" destId="{CE9C92CC-5CFD-8A49-991E-22C5B33D6E3C}" srcOrd="1" destOrd="0" presId="urn:microsoft.com/office/officeart/2005/8/layout/process4"/>
    <dgm:cxn modelId="{A2077624-F1E8-BF43-B99D-903170930A48}" srcId="{1152B70F-65D8-ED40-8277-0C356625761D}" destId="{CA9E5D39-0570-F445-8328-27E080FA303C}" srcOrd="2" destOrd="0" parTransId="{B452CBA5-1089-4044-9D95-4BD51B44E136}" sibTransId="{8A680622-F6D7-9A41-899F-C0344B377319}"/>
    <dgm:cxn modelId="{56C02525-158B-1646-A93C-CA93B9512BDA}" type="presOf" srcId="{7F765F7F-11E7-FB4E-A6F5-30B3353D5061}" destId="{C3260CBD-D188-BE4B-9B56-C255C8647302}" srcOrd="0" destOrd="0" presId="urn:microsoft.com/office/officeart/2005/8/layout/process4"/>
    <dgm:cxn modelId="{2FC1203E-D068-6A4E-9291-EEF4B5392675}" srcId="{8AF6EB85-BFA1-C64A-87D5-2095B7AE85EE}" destId="{9BAD1ED9-B71B-4140-BFE8-FC81A0C5E5AB}" srcOrd="1" destOrd="0" parTransId="{5330ADC5-C74D-1A40-928A-BB23CA8392C6}" sibTransId="{D5F695E4-477A-CA48-95F3-0F7BD9F9BF28}"/>
    <dgm:cxn modelId="{8FDE9D61-F9D7-B844-846C-384424EE0F98}" type="presOf" srcId="{B17106E3-74A3-3C4D-9A35-D78EC4058384}" destId="{2F4D7455-82EB-EB40-B551-AF7EBDEB5D36}" srcOrd="0" destOrd="0" presId="urn:microsoft.com/office/officeart/2005/8/layout/process4"/>
    <dgm:cxn modelId="{14FFFC43-314E-2C4C-892D-C3978C2BFD41}" type="presOf" srcId="{7F765F7F-11E7-FB4E-A6F5-30B3353D5061}" destId="{57951078-B1B1-8B42-AFE2-65AB83967ED9}" srcOrd="1" destOrd="0" presId="urn:microsoft.com/office/officeart/2005/8/layout/process4"/>
    <dgm:cxn modelId="{A86DE76B-6488-8345-A6BC-FC61154306B8}" srcId="{D4812F16-577C-D14A-8F69-3523F1AA574C}" destId="{065C74DD-2150-B844-901F-CF7F2CEC82B2}" srcOrd="0" destOrd="0" parTransId="{4A82B9B1-4A0D-B145-A537-E1AFF0741C9E}" sibTransId="{1C99BD01-BD59-474D-BA9F-03E7DF7A045D}"/>
    <dgm:cxn modelId="{42674E70-5DF5-E142-81D6-723BA40340C7}" type="presOf" srcId="{9D8B67EC-38C3-3944-A8D5-2937E976B838}" destId="{AB1DEFE8-F545-8048-9DCD-156E5DABB363}" srcOrd="0" destOrd="0" presId="urn:microsoft.com/office/officeart/2005/8/layout/process4"/>
    <dgm:cxn modelId="{FA940E7E-C021-F347-A103-6CF856EED0FE}" type="presOf" srcId="{8AF6EB85-BFA1-C64A-87D5-2095B7AE85EE}" destId="{A8FB0F47-746C-7748-B6CC-7D7AF86C17CD}" srcOrd="0" destOrd="0" presId="urn:microsoft.com/office/officeart/2005/8/layout/process4"/>
    <dgm:cxn modelId="{6A70FC8C-D316-E647-BE01-CA0C35FA50CA}" type="presOf" srcId="{CA9E5D39-0570-F445-8328-27E080FA303C}" destId="{A3C08150-37FE-5E40-BFA9-20E58468D2CA}" srcOrd="1" destOrd="0" presId="urn:microsoft.com/office/officeart/2005/8/layout/process4"/>
    <dgm:cxn modelId="{E3129D94-2A1C-4745-A7DA-912188EAAB35}" type="presOf" srcId="{9BAD1ED9-B71B-4140-BFE8-FC81A0C5E5AB}" destId="{FB4C94E0-DADC-1F42-B5D5-C655EEBE4873}" srcOrd="0" destOrd="0" presId="urn:microsoft.com/office/officeart/2005/8/layout/process4"/>
    <dgm:cxn modelId="{59EF749E-D708-9F4A-B39B-E4C0F7B749E8}" srcId="{7F765F7F-11E7-FB4E-A6F5-30B3353D5061}" destId="{B17106E3-74A3-3C4D-9A35-D78EC4058384}" srcOrd="0" destOrd="0" parTransId="{CA3C63BF-73FA-1640-AFBC-5FE434AB0735}" sibTransId="{35B00EF2-9A70-1F42-833A-3672608FC6E1}"/>
    <dgm:cxn modelId="{BAE3DCAE-EAF2-9646-9DCC-028E4EE5EB54}" srcId="{1152B70F-65D8-ED40-8277-0C356625761D}" destId="{D4812F16-577C-D14A-8F69-3523F1AA574C}" srcOrd="3" destOrd="0" parTransId="{9332B2F6-1B23-684D-95AC-781121ACA0F5}" sibTransId="{B7AF3DBD-D37C-2B4D-B969-CD8075185C72}"/>
    <dgm:cxn modelId="{D726B9B8-D2FA-194A-96A4-C751818CB0A7}" type="presOf" srcId="{D4812F16-577C-D14A-8F69-3523F1AA574C}" destId="{F1BA2DA8-DD74-5040-A97D-9EDB951DC464}" srcOrd="0" destOrd="0" presId="urn:microsoft.com/office/officeart/2005/8/layout/process4"/>
    <dgm:cxn modelId="{F1A29CC3-7842-A64B-8940-D248EB3D98C2}" type="presOf" srcId="{D4812F16-577C-D14A-8F69-3523F1AA574C}" destId="{3F9BFC3F-ADA3-3F4D-B8BB-DE70AAC816C2}" srcOrd="1" destOrd="0" presId="urn:microsoft.com/office/officeart/2005/8/layout/process4"/>
    <dgm:cxn modelId="{3B89B4C7-0541-4C41-969A-3AA23DA777A8}" srcId="{1152B70F-65D8-ED40-8277-0C356625761D}" destId="{7F765F7F-11E7-FB4E-A6F5-30B3353D5061}" srcOrd="0" destOrd="0" parTransId="{A9CF6EDE-76E4-D64B-AC18-92B5D576FAC4}" sibTransId="{23C44EA4-3ECF-1147-9982-B9B5667C8955}"/>
    <dgm:cxn modelId="{E3CA8ECB-8854-6D47-89C9-6E02E9CBB9E6}" type="presOf" srcId="{1152B70F-65D8-ED40-8277-0C356625761D}" destId="{DD3B2A6C-6980-B54D-9A44-375F4198B3BF}" srcOrd="0" destOrd="0" presId="urn:microsoft.com/office/officeart/2005/8/layout/process4"/>
    <dgm:cxn modelId="{34FE76CC-6ABB-E84F-9B1E-3FDFB8FA528E}" type="presOf" srcId="{CA9E5D39-0570-F445-8328-27E080FA303C}" destId="{C9D3B6F7-E9B5-DA4F-9DB6-241157E18DAB}" srcOrd="0" destOrd="0" presId="urn:microsoft.com/office/officeart/2005/8/layout/process4"/>
    <dgm:cxn modelId="{53589BF6-7DFA-ED49-937D-EAED14DC52BB}" type="presOf" srcId="{D4EAB964-E6B0-724F-A2CC-50AFD8469805}" destId="{3A9E3E3E-9B78-124C-B207-B261F03A0582}" srcOrd="0" destOrd="0" presId="urn:microsoft.com/office/officeart/2005/8/layout/process4"/>
    <dgm:cxn modelId="{8C747A4A-900F-6440-8AD0-9BCF6EE39FFA}" type="presParOf" srcId="{DD3B2A6C-6980-B54D-9A44-375F4198B3BF}" destId="{84DA5227-E199-4146-8B6F-941F68039D73}" srcOrd="0" destOrd="0" presId="urn:microsoft.com/office/officeart/2005/8/layout/process4"/>
    <dgm:cxn modelId="{85E41302-F55E-DC45-B354-18593D121A63}" type="presParOf" srcId="{84DA5227-E199-4146-8B6F-941F68039D73}" destId="{F1BA2DA8-DD74-5040-A97D-9EDB951DC464}" srcOrd="0" destOrd="0" presId="urn:microsoft.com/office/officeart/2005/8/layout/process4"/>
    <dgm:cxn modelId="{818B74FD-8F58-BD4E-84A3-6F56F898EE30}" type="presParOf" srcId="{84DA5227-E199-4146-8B6F-941F68039D73}" destId="{3F9BFC3F-ADA3-3F4D-B8BB-DE70AAC816C2}" srcOrd="1" destOrd="0" presId="urn:microsoft.com/office/officeart/2005/8/layout/process4"/>
    <dgm:cxn modelId="{616E1AC8-6F3E-9544-9810-4297569263F4}" type="presParOf" srcId="{84DA5227-E199-4146-8B6F-941F68039D73}" destId="{D1D0917E-627E-1043-B90D-F1963A89C3BF}" srcOrd="2" destOrd="0" presId="urn:microsoft.com/office/officeart/2005/8/layout/process4"/>
    <dgm:cxn modelId="{035584F8-FC15-D64E-86C8-782EB2182F76}" type="presParOf" srcId="{D1D0917E-627E-1043-B90D-F1963A89C3BF}" destId="{90B318FB-0ACC-5A47-B02B-C693E99A01BC}" srcOrd="0" destOrd="0" presId="urn:microsoft.com/office/officeart/2005/8/layout/process4"/>
    <dgm:cxn modelId="{5719A770-B066-694D-BF5A-DB247EBB8F42}" type="presParOf" srcId="{DD3B2A6C-6980-B54D-9A44-375F4198B3BF}" destId="{B9058C6F-79D5-FD44-ABEF-BC718AC56BD3}" srcOrd="1" destOrd="0" presId="urn:microsoft.com/office/officeart/2005/8/layout/process4"/>
    <dgm:cxn modelId="{DFE60437-A765-2F49-BDFA-DF098A994E83}" type="presParOf" srcId="{DD3B2A6C-6980-B54D-9A44-375F4198B3BF}" destId="{8301B32C-4262-1745-AEA8-670B7D42D5F2}" srcOrd="2" destOrd="0" presId="urn:microsoft.com/office/officeart/2005/8/layout/process4"/>
    <dgm:cxn modelId="{5EB3223A-3541-4F4D-9674-57B99423A62D}" type="presParOf" srcId="{8301B32C-4262-1745-AEA8-670B7D42D5F2}" destId="{C9D3B6F7-E9B5-DA4F-9DB6-241157E18DAB}" srcOrd="0" destOrd="0" presId="urn:microsoft.com/office/officeart/2005/8/layout/process4"/>
    <dgm:cxn modelId="{6B277FDD-7AEC-8446-9FFE-BE74D626D0A3}" type="presParOf" srcId="{8301B32C-4262-1745-AEA8-670B7D42D5F2}" destId="{A3C08150-37FE-5E40-BFA9-20E58468D2CA}" srcOrd="1" destOrd="0" presId="urn:microsoft.com/office/officeart/2005/8/layout/process4"/>
    <dgm:cxn modelId="{A786A751-C00F-DC42-BD59-9C5FAB469977}" type="presParOf" srcId="{8301B32C-4262-1745-AEA8-670B7D42D5F2}" destId="{6141F28C-25BF-5B44-9F34-72235694D75B}" srcOrd="2" destOrd="0" presId="urn:microsoft.com/office/officeart/2005/8/layout/process4"/>
    <dgm:cxn modelId="{2B2AEA21-156A-2B45-9529-8ADF512B8637}" type="presParOf" srcId="{6141F28C-25BF-5B44-9F34-72235694D75B}" destId="{AB1DEFE8-F545-8048-9DCD-156E5DABB363}" srcOrd="0" destOrd="0" presId="urn:microsoft.com/office/officeart/2005/8/layout/process4"/>
    <dgm:cxn modelId="{2FC9482C-407C-9247-8498-85A7E9B5E2A9}" type="presParOf" srcId="{DD3B2A6C-6980-B54D-9A44-375F4198B3BF}" destId="{06D5D175-C257-CA42-A567-CCC13B89405A}" srcOrd="3" destOrd="0" presId="urn:microsoft.com/office/officeart/2005/8/layout/process4"/>
    <dgm:cxn modelId="{11528663-47F1-8548-B8C2-C51ED24A35C1}" type="presParOf" srcId="{DD3B2A6C-6980-B54D-9A44-375F4198B3BF}" destId="{B8AE036B-B35C-AE48-BF70-926451E098DD}" srcOrd="4" destOrd="0" presId="urn:microsoft.com/office/officeart/2005/8/layout/process4"/>
    <dgm:cxn modelId="{4AA0E83E-B068-374D-A2E5-1CD0CBDDD4C3}" type="presParOf" srcId="{B8AE036B-B35C-AE48-BF70-926451E098DD}" destId="{A8FB0F47-746C-7748-B6CC-7D7AF86C17CD}" srcOrd="0" destOrd="0" presId="urn:microsoft.com/office/officeart/2005/8/layout/process4"/>
    <dgm:cxn modelId="{B39612A2-A5C5-1C41-84AC-F64034B47F03}" type="presParOf" srcId="{B8AE036B-B35C-AE48-BF70-926451E098DD}" destId="{CE9C92CC-5CFD-8A49-991E-22C5B33D6E3C}" srcOrd="1" destOrd="0" presId="urn:microsoft.com/office/officeart/2005/8/layout/process4"/>
    <dgm:cxn modelId="{184B80E9-E4C3-A34F-B1D3-F9D5706638BD}" type="presParOf" srcId="{B8AE036B-B35C-AE48-BF70-926451E098DD}" destId="{74C6EB5E-B552-3A4C-BD88-EFAC92869C27}" srcOrd="2" destOrd="0" presId="urn:microsoft.com/office/officeart/2005/8/layout/process4"/>
    <dgm:cxn modelId="{A3ED837D-B363-D04E-BFB8-B8EB00ECDE94}" type="presParOf" srcId="{74C6EB5E-B552-3A4C-BD88-EFAC92869C27}" destId="{3A9E3E3E-9B78-124C-B207-B261F03A0582}" srcOrd="0" destOrd="0" presId="urn:microsoft.com/office/officeart/2005/8/layout/process4"/>
    <dgm:cxn modelId="{35EF11F0-DC2D-5F41-B2C9-1884BAA553AF}" type="presParOf" srcId="{74C6EB5E-B552-3A4C-BD88-EFAC92869C27}" destId="{FB4C94E0-DADC-1F42-B5D5-C655EEBE4873}" srcOrd="1" destOrd="0" presId="urn:microsoft.com/office/officeart/2005/8/layout/process4"/>
    <dgm:cxn modelId="{C1B76F50-3D16-8646-81AF-2A44FD9C0BB0}" type="presParOf" srcId="{DD3B2A6C-6980-B54D-9A44-375F4198B3BF}" destId="{4B556611-04A2-9740-8927-A73A4626A5B0}" srcOrd="5" destOrd="0" presId="urn:microsoft.com/office/officeart/2005/8/layout/process4"/>
    <dgm:cxn modelId="{C0A9AF88-1720-4547-BEC8-F1C2763E4750}" type="presParOf" srcId="{DD3B2A6C-6980-B54D-9A44-375F4198B3BF}" destId="{5C8D820E-8250-AF48-B283-6CEBFB888249}" srcOrd="6" destOrd="0" presId="urn:microsoft.com/office/officeart/2005/8/layout/process4"/>
    <dgm:cxn modelId="{387364F0-3D1F-E545-9E3B-D6DA403070C2}" type="presParOf" srcId="{5C8D820E-8250-AF48-B283-6CEBFB888249}" destId="{C3260CBD-D188-BE4B-9B56-C255C8647302}" srcOrd="0" destOrd="0" presId="urn:microsoft.com/office/officeart/2005/8/layout/process4"/>
    <dgm:cxn modelId="{46C72FD9-169F-B245-92E3-8A1E46E04B94}" type="presParOf" srcId="{5C8D820E-8250-AF48-B283-6CEBFB888249}" destId="{57951078-B1B1-8B42-AFE2-65AB83967ED9}" srcOrd="1" destOrd="0" presId="urn:microsoft.com/office/officeart/2005/8/layout/process4"/>
    <dgm:cxn modelId="{AA117EED-DB44-5E46-9A6F-BA9C61F1E62B}" type="presParOf" srcId="{5C8D820E-8250-AF48-B283-6CEBFB888249}" destId="{5002695D-1A91-7648-B938-F427737C2402}" srcOrd="2" destOrd="0" presId="urn:microsoft.com/office/officeart/2005/8/layout/process4"/>
    <dgm:cxn modelId="{05C486C9-51C6-1845-B052-42C5BE8CFA3B}" type="presParOf" srcId="{5002695D-1A91-7648-B938-F427737C2402}" destId="{2F4D7455-82EB-EB40-B551-AF7EBDEB5D3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DB672-9135-6145-8DDA-A5A7D73057B2}">
      <dsp:nvSpPr>
        <dsp:cNvPr id="0" name=""/>
        <dsp:cNvSpPr/>
      </dsp:nvSpPr>
      <dsp:spPr>
        <a:xfrm>
          <a:off x="1190060" y="43341"/>
          <a:ext cx="1484022" cy="1325696"/>
        </a:xfrm>
        <a:prstGeom prst="trapezoid">
          <a:avLst>
            <a:gd name="adj" fmla="val 55971"/>
          </a:avLst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Bariatric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Surgery</a:t>
          </a:r>
        </a:p>
      </dsp:txBody>
      <dsp:txXfrm>
        <a:off x="1190060" y="43341"/>
        <a:ext cx="1484022" cy="1325696"/>
      </dsp:txXfrm>
    </dsp:sp>
    <dsp:sp modelId="{74B697E3-72F6-EA4E-B48B-F928E45AC80C}">
      <dsp:nvSpPr>
        <dsp:cNvPr id="0" name=""/>
        <dsp:cNvSpPr/>
      </dsp:nvSpPr>
      <dsp:spPr>
        <a:xfrm>
          <a:off x="571868" y="1325696"/>
          <a:ext cx="2729072" cy="1112219"/>
        </a:xfrm>
        <a:prstGeom prst="trapezoid">
          <a:avLst>
            <a:gd name="adj" fmla="val 5597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Pharmacotherapy</a:t>
          </a:r>
        </a:p>
      </dsp:txBody>
      <dsp:txXfrm>
        <a:off x="1049456" y="1325696"/>
        <a:ext cx="1773897" cy="1112219"/>
      </dsp:txXfrm>
    </dsp:sp>
    <dsp:sp modelId="{3561A234-2EAA-E740-8169-30E2DC9AD4F3}">
      <dsp:nvSpPr>
        <dsp:cNvPr id="0" name=""/>
        <dsp:cNvSpPr/>
      </dsp:nvSpPr>
      <dsp:spPr>
        <a:xfrm>
          <a:off x="0" y="2429077"/>
          <a:ext cx="3872809" cy="1021715"/>
        </a:xfrm>
        <a:prstGeom prst="trapezoid">
          <a:avLst>
            <a:gd name="adj" fmla="val 5597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Lifestyle Modifications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Calibri" panose="020F0502020204030204" pitchFamily="34" charset="0"/>
              <a:cs typeface="Calibri" panose="020F0502020204030204" pitchFamily="34" charset="0"/>
            </a:rPr>
            <a:t>(diet, physical activity, behavioral modification) </a:t>
          </a:r>
        </a:p>
      </dsp:txBody>
      <dsp:txXfrm>
        <a:off x="677741" y="2429077"/>
        <a:ext cx="2517326" cy="10217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BFC3F-ADA3-3F4D-B8BB-DE70AAC816C2}">
      <dsp:nvSpPr>
        <dsp:cNvPr id="0" name=""/>
        <dsp:cNvSpPr/>
      </dsp:nvSpPr>
      <dsp:spPr>
        <a:xfrm>
          <a:off x="0" y="3574766"/>
          <a:ext cx="6217006" cy="8531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Every 3 Months Thereafter</a:t>
          </a:r>
        </a:p>
      </dsp:txBody>
      <dsp:txXfrm>
        <a:off x="0" y="3574766"/>
        <a:ext cx="6217006" cy="460695"/>
      </dsp:txXfrm>
    </dsp:sp>
    <dsp:sp modelId="{90B318FB-0ACC-5A47-B02B-C693E99A01BC}">
      <dsp:nvSpPr>
        <dsp:cNvPr id="0" name=""/>
        <dsp:cNvSpPr/>
      </dsp:nvSpPr>
      <dsp:spPr>
        <a:xfrm>
          <a:off x="0" y="4036526"/>
          <a:ext cx="6217006" cy="392444"/>
        </a:xfrm>
        <a:prstGeom prst="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Continue to assess for efficacy and safety</a:t>
          </a:r>
        </a:p>
      </dsp:txBody>
      <dsp:txXfrm>
        <a:off x="0" y="4036526"/>
        <a:ext cx="6217006" cy="392444"/>
      </dsp:txXfrm>
    </dsp:sp>
    <dsp:sp modelId="{A3C08150-37FE-5E40-BFA9-20E58468D2CA}">
      <dsp:nvSpPr>
        <dsp:cNvPr id="0" name=""/>
        <dsp:cNvSpPr/>
      </dsp:nvSpPr>
      <dsp:spPr>
        <a:xfrm rot="10800000">
          <a:off x="0" y="2493523"/>
          <a:ext cx="6217006" cy="109403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 Months After Starting WLM</a:t>
          </a:r>
        </a:p>
      </dsp:txBody>
      <dsp:txXfrm rot="-10800000">
        <a:off x="0" y="2493523"/>
        <a:ext cx="6217006" cy="384007"/>
      </dsp:txXfrm>
    </dsp:sp>
    <dsp:sp modelId="{AB1DEFE8-F545-8048-9DCD-156E5DABB363}">
      <dsp:nvSpPr>
        <dsp:cNvPr id="0" name=""/>
        <dsp:cNvSpPr/>
      </dsp:nvSpPr>
      <dsp:spPr>
        <a:xfrm>
          <a:off x="0" y="2803938"/>
          <a:ext cx="6217006" cy="474522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Effective (weight loss ≥ 5% body weight from baseline)* → continue WLM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Ineffective (weight loss &lt;5% body weight from baseline)* OR safety/tolerability concerns → dose change or discontinue &amp; consider alternative</a:t>
          </a:r>
        </a:p>
      </dsp:txBody>
      <dsp:txXfrm>
        <a:off x="0" y="2803938"/>
        <a:ext cx="6217006" cy="474522"/>
      </dsp:txXfrm>
    </dsp:sp>
    <dsp:sp modelId="{CE9C92CC-5CFD-8A49-991E-22C5B33D6E3C}">
      <dsp:nvSpPr>
        <dsp:cNvPr id="0" name=""/>
        <dsp:cNvSpPr/>
      </dsp:nvSpPr>
      <dsp:spPr>
        <a:xfrm rot="10800000">
          <a:off x="0" y="1300396"/>
          <a:ext cx="6217006" cy="1205924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Monthly Check In For First 3 Months</a:t>
          </a:r>
        </a:p>
      </dsp:txBody>
      <dsp:txXfrm rot="-10800000">
        <a:off x="0" y="1300396"/>
        <a:ext cx="6217006" cy="423279"/>
      </dsp:txXfrm>
    </dsp:sp>
    <dsp:sp modelId="{3A9E3E3E-9B78-124C-B207-B261F03A0582}">
      <dsp:nvSpPr>
        <dsp:cNvPr id="0" name=""/>
        <dsp:cNvSpPr/>
      </dsp:nvSpPr>
      <dsp:spPr>
        <a:xfrm>
          <a:off x="0" y="1707851"/>
          <a:ext cx="3108503" cy="392326"/>
        </a:xfrm>
        <a:prstGeom prst="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Assess efficacy and safety</a:t>
          </a:r>
        </a:p>
      </dsp:txBody>
      <dsp:txXfrm>
        <a:off x="0" y="1707851"/>
        <a:ext cx="3108503" cy="392326"/>
      </dsp:txXfrm>
    </dsp:sp>
    <dsp:sp modelId="{FB4C94E0-DADC-1F42-B5D5-C655EEBE4873}">
      <dsp:nvSpPr>
        <dsp:cNvPr id="0" name=""/>
        <dsp:cNvSpPr/>
      </dsp:nvSpPr>
      <dsp:spPr>
        <a:xfrm>
          <a:off x="3108503" y="1707851"/>
          <a:ext cx="3108503" cy="392326"/>
        </a:xfrm>
        <a:prstGeom prst="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If safety/tolerability/efficacy concerns → Reassess regimen and make changes as necessary</a:t>
          </a:r>
        </a:p>
      </dsp:txBody>
      <dsp:txXfrm>
        <a:off x="3108503" y="1707851"/>
        <a:ext cx="3108503" cy="392326"/>
      </dsp:txXfrm>
    </dsp:sp>
    <dsp:sp modelId="{57951078-B1B1-8B42-AFE2-65AB83967ED9}">
      <dsp:nvSpPr>
        <dsp:cNvPr id="0" name=""/>
        <dsp:cNvSpPr/>
      </dsp:nvSpPr>
      <dsp:spPr>
        <a:xfrm rot="10800000">
          <a:off x="0" y="1065"/>
          <a:ext cx="6217006" cy="1312128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Month 0</a:t>
          </a:r>
        </a:p>
      </dsp:txBody>
      <dsp:txXfrm rot="-10800000">
        <a:off x="0" y="1065"/>
        <a:ext cx="6217006" cy="460556"/>
      </dsp:txXfrm>
    </dsp:sp>
    <dsp:sp modelId="{2F4D7455-82EB-EB40-B551-AF7EBDEB5D36}">
      <dsp:nvSpPr>
        <dsp:cNvPr id="0" name=""/>
        <dsp:cNvSpPr/>
      </dsp:nvSpPr>
      <dsp:spPr>
        <a:xfrm>
          <a:off x="0" y="461622"/>
          <a:ext cx="6217006" cy="392326"/>
        </a:xfrm>
        <a:prstGeom prst="rect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Start weight loss medication (WLM)</a:t>
          </a:r>
        </a:p>
      </dsp:txBody>
      <dsp:txXfrm>
        <a:off x="0" y="461622"/>
        <a:ext cx="6217006" cy="392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a6dbc8b9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a6dbc8b9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31113f5645_0_1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31113f5645_0_1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94e96de88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194e96de88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312bd1e32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312bd1e32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193315c9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193315c9d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493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75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Endocrine Society Clinical Practice Guidelines suggest close monitoring where monthly monitoring is necessary after starting weight loss medication(s) for the first 3 months to assess efficacy and safety. Then at 3 months, assess if weight loss medication is considered “effective” or “ineffective” for weight loss. If not effective, then stop/taper and choose alternative option. If effective, may continue the regimen with continued monitoring every 3 months.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5C526-136A-6E4F-A8D5-7FE27AF459F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38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1a6dbc8b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1a6dbc8b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80dcad4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180dcad4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80dcad4b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80dcad4b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180dcad4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180dcad4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80dcad4b9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80dcad4b9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312bd1e32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312bd1e32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032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80dcad4b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180dcad4b9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90918be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90918be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90918beb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190918beb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" name="Google Shape;13;p2" descr="SystemWide-gol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47008"/>
            <a:ext cx="9144000" cy="896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104400" y="150125"/>
            <a:ext cx="7883400" cy="20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Lexend"/>
              <a:buNone/>
              <a:defRPr sz="8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>
            <a:spLocks noGrp="1"/>
          </p:cNvSpPr>
          <p:nvPr>
            <p:ph type="pic" idx="2"/>
          </p:nvPr>
        </p:nvSpPr>
        <p:spPr>
          <a:xfrm>
            <a:off x="248250" y="2425338"/>
            <a:ext cx="8647500" cy="2463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6591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5605" y="2748903"/>
            <a:ext cx="5478395" cy="1647585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i="0" kern="1200" spc="-113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3665605" y="2748903"/>
            <a:ext cx="1" cy="1641604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4288" tIns="14288" rIns="14288" bIns="14288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125" dirty="0"/>
          </a:p>
        </p:txBody>
      </p:sp>
    </p:spTree>
    <p:extLst>
      <p:ext uri="{BB962C8B-B14F-4D97-AF65-F5344CB8AC3E}">
        <p14:creationId xmlns:p14="http://schemas.microsoft.com/office/powerpoint/2010/main" val="562328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1876" y="3730139"/>
            <a:ext cx="5474714" cy="108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496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E8AFE-A49F-3347-91BC-9E8CE1BCC4B4}" type="datetime1">
              <a:rPr lang="en-US" smtClean="0"/>
              <a:t>5/8/2025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44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2800"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3" descr="SystemWide-maro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47008"/>
            <a:ext cx="9144000" cy="896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Raleway"/>
              <a:buNone/>
              <a:defRPr sz="2800">
                <a:solidFill>
                  <a:srgbClr val="7A001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  <a:defRPr sz="18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208001" y="688515"/>
            <a:ext cx="8713500" cy="17994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Weight Loss Medications: Current Challenges and Emerging Therapies in Primary Care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Focus on GLP-1 Based Therapy</a:t>
            </a:r>
            <a:endParaRPr lang="en-US" sz="2800" dirty="0">
              <a:latin typeface="+mj-lt"/>
              <a:sym typeface="Raleway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35897" y="261412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j-lt"/>
                <a:ea typeface="Calibri"/>
                <a:cs typeface="Calibri"/>
                <a:sym typeface="Calibri"/>
              </a:rPr>
              <a:t>Tasma Harindhanavudhi, MD</a:t>
            </a:r>
            <a:endParaRPr sz="2000" dirty="0"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j-lt"/>
                <a:ea typeface="Calibri"/>
                <a:cs typeface="Calibri"/>
                <a:sym typeface="Calibri"/>
              </a:rPr>
              <a:t>Division of Diabetes, Endocrinology and Metabolism</a:t>
            </a:r>
            <a:endParaRPr sz="2000" dirty="0"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+mj-lt"/>
                <a:ea typeface="Calibri"/>
                <a:cs typeface="Calibri"/>
                <a:sym typeface="Calibri"/>
              </a:rPr>
              <a:t>Department of Medicine</a:t>
            </a:r>
            <a:endParaRPr sz="2000" dirty="0">
              <a:latin typeface="+mj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  <a:ea typeface="Calibri"/>
                <a:cs typeface="Calibri"/>
                <a:sym typeface="Calibri"/>
              </a:rPr>
              <a:t>Minnesota Medical Association Forum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  <a:ea typeface="Calibri"/>
                <a:cs typeface="Calibri"/>
                <a:sym typeface="Calibri"/>
              </a:rPr>
              <a:t>April 23, 2025</a:t>
            </a:r>
            <a:endParaRPr sz="2000" b="1" dirty="0"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448" y="677779"/>
            <a:ext cx="5758185" cy="3723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22565"/>
            <a:ext cx="8520600" cy="572700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Challenges in Weight Loss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Complexity of energy regulation </a:t>
            </a:r>
          </a:p>
          <a:p>
            <a:r>
              <a:rPr lang="en-US" sz="2000" dirty="0">
                <a:latin typeface="+mj-lt"/>
              </a:rPr>
              <a:t>Adaptive biological response to weight loss </a:t>
            </a:r>
          </a:p>
          <a:p>
            <a:pPr lvl="1"/>
            <a:r>
              <a:rPr lang="en-US" sz="1600" dirty="0">
                <a:latin typeface="+mj-lt"/>
              </a:rPr>
              <a:t>Fall in energy expenditure (out of proportion of reduction in body mass) </a:t>
            </a:r>
          </a:p>
          <a:p>
            <a:pPr lvl="1"/>
            <a:r>
              <a:rPr lang="en-US" sz="1600" dirty="0">
                <a:latin typeface="+mj-lt"/>
              </a:rPr>
              <a:t>Increase in appetite </a:t>
            </a:r>
          </a:p>
          <a:p>
            <a:pPr lvl="1"/>
            <a:r>
              <a:rPr lang="en-US" sz="1600" dirty="0">
                <a:latin typeface="+mj-lt"/>
              </a:rPr>
              <a:t>Changes in hormones </a:t>
            </a:r>
            <a:br>
              <a:rPr lang="en-US" sz="1600" dirty="0">
                <a:latin typeface="+mj-lt"/>
              </a:rPr>
            </a:br>
            <a:endParaRPr lang="en-US" sz="1600" dirty="0">
              <a:latin typeface="+mj-lt"/>
            </a:endParaRPr>
          </a:p>
          <a:p>
            <a:r>
              <a:rPr lang="en-US" sz="2000" dirty="0">
                <a:latin typeface="+mj-lt"/>
              </a:rPr>
              <a:t>Dietary adherence is difficult </a:t>
            </a:r>
          </a:p>
        </p:txBody>
      </p:sp>
    </p:spTree>
    <p:extLst>
      <p:ext uri="{BB962C8B-B14F-4D97-AF65-F5344CB8AC3E}">
        <p14:creationId xmlns:p14="http://schemas.microsoft.com/office/powerpoint/2010/main" val="968538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97D4D7-BFCB-DF04-39CD-7C94820FB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192" y="1086954"/>
            <a:ext cx="5629615" cy="38186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9FAE2C-7271-2648-6222-EECBC8CC6FEE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>
              <a:latin typeface="+mj-l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FB6BC96-6412-7B70-0AA7-3A8BD21A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97961"/>
            <a:ext cx="8520600" cy="572700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Regulation of Energy Balance is Complex</a:t>
            </a:r>
          </a:p>
        </p:txBody>
      </p:sp>
    </p:spTree>
    <p:extLst>
      <p:ext uri="{BB962C8B-B14F-4D97-AF65-F5344CB8AC3E}">
        <p14:creationId xmlns:p14="http://schemas.microsoft.com/office/powerpoint/2010/main" val="2203919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1700" y="257244"/>
            <a:ext cx="8520600" cy="572700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 Change with Lifestyle Intervention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312" y="1430794"/>
            <a:ext cx="6530556" cy="3037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1084" y="4727101"/>
            <a:ext cx="2587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Bray Diabetes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Obes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Metab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2021</a:t>
            </a:r>
          </a:p>
        </p:txBody>
      </p:sp>
    </p:spTree>
    <p:extLst>
      <p:ext uri="{BB962C8B-B14F-4D97-AF65-F5344CB8AC3E}">
        <p14:creationId xmlns:p14="http://schemas.microsoft.com/office/powerpoint/2010/main" val="9785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25" y="742888"/>
            <a:ext cx="7803149" cy="3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ontent Placeholder 3">
            <a:extLst>
              <a:ext uri="{FF2B5EF4-FFF2-40B4-BE49-F238E27FC236}">
                <a16:creationId xmlns:a16="http://schemas.microsoft.com/office/drawing/2014/main" id="{C6E48276-268C-6541-A2B1-03DF261CDB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521170"/>
              </p:ext>
            </p:extLst>
          </p:nvPr>
        </p:nvGraphicFramePr>
        <p:xfrm>
          <a:off x="4734115" y="829467"/>
          <a:ext cx="3872810" cy="3459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277031" y="225233"/>
            <a:ext cx="8520600" cy="5727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 Management Options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75E8A8-44AE-3842-BACE-96FE9EFF6818}"/>
              </a:ext>
            </a:extLst>
          </p:cNvPr>
          <p:cNvSpPr txBox="1"/>
          <p:nvPr/>
        </p:nvSpPr>
        <p:spPr>
          <a:xfrm>
            <a:off x="1203653" y="3370624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BMI ≥ 25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F3D820-A73A-3F4A-8E69-B4EEF208FFF0}"/>
              </a:ext>
            </a:extLst>
          </p:cNvPr>
          <p:cNvCxnSpPr>
            <a:cxnSpLocks/>
          </p:cNvCxnSpPr>
          <p:nvPr/>
        </p:nvCxnSpPr>
        <p:spPr>
          <a:xfrm flipV="1">
            <a:off x="780664" y="916837"/>
            <a:ext cx="28298" cy="3527944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D63BB07-C5CB-4B45-80BE-1FD2CAAF2B0E}"/>
              </a:ext>
            </a:extLst>
          </p:cNvPr>
          <p:cNvSpPr txBox="1"/>
          <p:nvPr/>
        </p:nvSpPr>
        <p:spPr>
          <a:xfrm rot="16200000">
            <a:off x="-861744" y="2448404"/>
            <a:ext cx="2546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Continuum of Care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656E96-08FB-A345-B3FE-9E0FC9D06218}"/>
              </a:ext>
            </a:extLst>
          </p:cNvPr>
          <p:cNvSpPr txBox="1"/>
          <p:nvPr/>
        </p:nvSpPr>
        <p:spPr>
          <a:xfrm>
            <a:off x="1147320" y="2236837"/>
            <a:ext cx="38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BMI ≥ 27 with ≥ 1 co-morbidity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BMI ≥ 30 without co-morbidities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B072E1-0FD8-AC4C-A478-84E7F0FE7DF4}"/>
              </a:ext>
            </a:extLst>
          </p:cNvPr>
          <p:cNvSpPr txBox="1"/>
          <p:nvPr/>
        </p:nvSpPr>
        <p:spPr>
          <a:xfrm>
            <a:off x="1160317" y="1068520"/>
            <a:ext cx="3745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BMI ≥ 35 with ≥ 1 co-morbidity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BMI ≥ 40 without co-morbidities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5094" y="4774840"/>
            <a:ext cx="3337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Modified from Lauren Bloch, MTM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PharmD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47315" y="1521689"/>
            <a:ext cx="3872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examples: hypertension, dyslipidemia, diabetes, OSA, osteoarthritis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50331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Weight Loss Medication Options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A848299-EEEB-3D46-BB2B-D69A71BC1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443623"/>
              </p:ext>
            </p:extLst>
          </p:nvPr>
        </p:nvGraphicFramePr>
        <p:xfrm>
          <a:off x="775723" y="806058"/>
          <a:ext cx="7399533" cy="3766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7751">
                  <a:extLst>
                    <a:ext uri="{9D8B030D-6E8A-4147-A177-3AD203B41FA5}">
                      <a16:colId xmlns:a16="http://schemas.microsoft.com/office/drawing/2014/main" val="2752959298"/>
                    </a:ext>
                  </a:extLst>
                </a:gridCol>
                <a:gridCol w="2122008">
                  <a:extLst>
                    <a:ext uri="{9D8B030D-6E8A-4147-A177-3AD203B41FA5}">
                      <a16:colId xmlns:a16="http://schemas.microsoft.com/office/drawing/2014/main" val="3169572556"/>
                    </a:ext>
                  </a:extLst>
                </a:gridCol>
                <a:gridCol w="1489774">
                  <a:extLst>
                    <a:ext uri="{9D8B030D-6E8A-4147-A177-3AD203B41FA5}">
                      <a16:colId xmlns:a16="http://schemas.microsoft.com/office/drawing/2014/main" val="2935662811"/>
                    </a:ext>
                  </a:extLst>
                </a:gridCol>
              </a:tblGrid>
              <a:tr h="66883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Medications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FDA Approved for Weight Loss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Cost per month</a:t>
                      </a: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605479136"/>
                  </a:ext>
                </a:extLst>
              </a:tr>
              <a:tr h="32362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Phentermine 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1959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~$15-$60</a:t>
                      </a:r>
                      <a:r>
                        <a:rPr lang="en-US" sz="1400" kern="1200" baseline="100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Calibri" panose="020F0502020204030204" pitchFamily="34" charset="0"/>
                        </a:rPr>
                        <a:t>*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2649532400"/>
                  </a:ext>
                </a:extLst>
              </a:tr>
              <a:tr h="10633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Orlistat (Xenical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[Rx] or </a:t>
                      </a:r>
                      <a:r>
                        <a:rPr lang="en-US" sz="1400" u="none" strike="noStrike" dirty="0" err="1">
                          <a:effectLst/>
                          <a:latin typeface="+mj-lt"/>
                          <a:cs typeface="Calibri" panose="020F0502020204030204" pitchFamily="34" charset="0"/>
                        </a:rPr>
                        <a:t>Alli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[OTC])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1999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(Xenical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2007 (</a:t>
                      </a:r>
                      <a:r>
                        <a:rPr lang="en-US" sz="1400" u="none" strike="noStrike" baseline="0" dirty="0" err="1">
                          <a:effectLst/>
                          <a:latin typeface="+mj-lt"/>
                          <a:cs typeface="Calibri" panose="020F0502020204030204" pitchFamily="34" charset="0"/>
                        </a:rPr>
                        <a:t>Alli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RX: $680-$880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OTC: $40-$63</a:t>
                      </a: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576899720"/>
                  </a:ext>
                </a:extLst>
              </a:tr>
              <a:tr h="32362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Phentermine/Topiramate (Qsymia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2012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$98-$185</a:t>
                      </a:r>
                      <a:r>
                        <a:rPr lang="en-US" sz="1400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*</a:t>
                      </a: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1733314838"/>
                  </a:ext>
                </a:extLst>
              </a:tr>
              <a:tr h="32362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Naltrexone/Bupropion (Contrave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2014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$99-$150</a:t>
                      </a:r>
                      <a:r>
                        <a:rPr lang="en-US" sz="1400" baseline="3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**</a:t>
                      </a: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4067284573"/>
                  </a:ext>
                </a:extLst>
              </a:tr>
              <a:tr h="106335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GLP-1 Agonists (</a:t>
                      </a:r>
                      <a:r>
                        <a:rPr lang="en-US" sz="1400" u="none" strike="noStrike" dirty="0" err="1">
                          <a:effectLst/>
                          <a:latin typeface="+mj-lt"/>
                          <a:cs typeface="Calibri" panose="020F0502020204030204" pitchFamily="34" charset="0"/>
                        </a:rPr>
                        <a:t>Liraglutide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400" u="none" strike="noStrike" dirty="0" err="1">
                          <a:effectLst/>
                          <a:latin typeface="+mj-lt"/>
                          <a:cs typeface="Calibri" panose="020F0502020204030204" pitchFamily="34" charset="0"/>
                        </a:rPr>
                        <a:t>Semaglutide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GLP-1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/GIP Agonist (</a:t>
                      </a:r>
                      <a:r>
                        <a:rPr lang="en-US" sz="1400" u="none" strike="noStrike" baseline="0" dirty="0" err="1">
                          <a:effectLst/>
                          <a:latin typeface="+mj-lt"/>
                          <a:cs typeface="Calibri" panose="020F0502020204030204" pitchFamily="34" charset="0"/>
                        </a:rPr>
                        <a:t>Tirzepatide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)</a:t>
                      </a:r>
                      <a:endParaRPr lang="en-US" sz="1400" dirty="0">
                        <a:effectLst/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+mj-lt"/>
                          <a:cs typeface="Calibri" panose="020F0502020204030204" pitchFamily="34" charset="0"/>
                        </a:rPr>
                        <a:t>Saxenda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 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(2015)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Wegovy</a:t>
                      </a:r>
                      <a:r>
                        <a:rPr lang="en-US" sz="1400" u="none" strike="noStrike" baseline="1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(2021 in adult and 2022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in children</a:t>
                      </a:r>
                      <a:r>
                        <a:rPr lang="en-US" sz="1400" u="none" strike="noStrike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strike="noStrike" baseline="0" dirty="0" err="1">
                          <a:effectLst/>
                          <a:latin typeface="+mj-lt"/>
                          <a:cs typeface="Calibri" panose="020F0502020204030204" pitchFamily="34" charset="0"/>
                        </a:rPr>
                        <a:t>Zepbound</a:t>
                      </a:r>
                      <a:r>
                        <a:rPr lang="en-US" sz="1400" u="none" strike="noStrike" baseline="300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en-US" sz="1400" u="none" strike="noStrike" baseline="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 (2023)</a:t>
                      </a: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cs typeface="Calibri" panose="020F0502020204030204" pitchFamily="34" charset="0"/>
                        </a:rPr>
                        <a:t>~$950-$1500</a:t>
                      </a: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383723321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A63C487-6752-41D6-AE68-AC215BC7FDFD}"/>
              </a:ext>
            </a:extLst>
          </p:cNvPr>
          <p:cNvSpPr txBox="1"/>
          <p:nvPr/>
        </p:nvSpPr>
        <p:spPr>
          <a:xfrm>
            <a:off x="728376" y="4563387"/>
            <a:ext cx="7556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* = dependent on strength and dosage form; **: price for IR tablet, ER often not covered for weight loss and expensive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5068" y="4866501"/>
            <a:ext cx="2888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Modified from Lauren Bloch, MTM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PharmD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75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D22B6-3DD0-EC24-2582-785F67F65A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49436" y="2748903"/>
            <a:ext cx="5494565" cy="1647585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 Management Options:</a:t>
            </a:r>
          </a:p>
          <a:p>
            <a:r>
              <a:rPr lang="en-US" sz="27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GLP-1-based Therapy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C6C53B4-06C5-107C-0A11-B7500178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93" y="745387"/>
            <a:ext cx="2479482" cy="336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ew drugs could spell an end to the world's obesity epidemic">
            <a:extLst>
              <a:ext uri="{FF2B5EF4-FFF2-40B4-BE49-F238E27FC236}">
                <a16:creationId xmlns:a16="http://schemas.microsoft.com/office/drawing/2014/main" id="{B768632A-B7F2-C68F-E988-D78DE6C2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47" y="63931"/>
            <a:ext cx="2041076" cy="26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851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0" y="1130552"/>
            <a:ext cx="5134082" cy="3188355"/>
          </a:xfrm>
          <a:prstGeom prst="rect">
            <a:avLst/>
          </a:prstGeom>
        </p:spPr>
      </p:pic>
      <p:sp>
        <p:nvSpPr>
          <p:cNvPr id="3" name="Content Placeholder 8"/>
          <p:cNvSpPr txBox="1">
            <a:spLocks/>
          </p:cNvSpPr>
          <p:nvPr/>
        </p:nvSpPr>
        <p:spPr>
          <a:xfrm>
            <a:off x="5343929" y="1250469"/>
            <a:ext cx="3752850" cy="333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aleway"/>
              <a:buChar char="●"/>
              <a:defRPr sz="18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●"/>
              <a:defRPr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aleway"/>
              <a:buChar char="○"/>
              <a:defRPr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Raleway"/>
              <a:buChar char="■"/>
              <a:defRPr sz="14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11430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Annual trend in new prescriptions of GLP-1RAs between 2011 and 2023 from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TriNetX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database</a:t>
            </a:r>
          </a:p>
          <a:p>
            <a:pPr marL="11430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Increasing age- and sex-standardized incidence of new GLP-1RA use particularly after 2020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5600" y="238696"/>
            <a:ext cx="8882230" cy="58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Raleway"/>
              <a:buNone/>
              <a:defRPr sz="2800" b="0" i="0" u="none" strike="noStrike" cap="none">
                <a:solidFill>
                  <a:srgbClr val="7A001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Surge in GLP1-RA prescription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759" y="4752499"/>
            <a:ext cx="2391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Yeo, Ann Intern Med 2024</a:t>
            </a:r>
          </a:p>
        </p:txBody>
      </p:sp>
    </p:spTree>
    <p:extLst>
      <p:ext uri="{BB962C8B-B14F-4D97-AF65-F5344CB8AC3E}">
        <p14:creationId xmlns:p14="http://schemas.microsoft.com/office/powerpoint/2010/main" val="4036967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37"/>
          <a:stretch/>
        </p:blipFill>
        <p:spPr>
          <a:xfrm>
            <a:off x="114556" y="213005"/>
            <a:ext cx="3600902" cy="1548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6" y="1944805"/>
            <a:ext cx="4089594" cy="1081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099" y="213005"/>
            <a:ext cx="4054548" cy="1088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102" y="1358538"/>
            <a:ext cx="4259694" cy="109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45002" r="1776"/>
          <a:stretch/>
        </p:blipFill>
        <p:spPr>
          <a:xfrm>
            <a:off x="33975" y="3532068"/>
            <a:ext cx="4335304" cy="1076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576" y="2512780"/>
            <a:ext cx="4274762" cy="1215424"/>
          </a:xfrm>
          <a:prstGeom prst="rect">
            <a:avLst/>
          </a:prstGeom>
          <a:ln w="28575">
            <a:noFill/>
          </a:ln>
        </p:spPr>
      </p:pic>
      <p:pic>
        <p:nvPicPr>
          <p:cNvPr id="2" name="Google Shape;446;p69">
            <a:extLst>
              <a:ext uri="{FF2B5EF4-FFF2-40B4-BE49-F238E27FC236}">
                <a16:creationId xmlns:a16="http://schemas.microsoft.com/office/drawing/2014/main" id="{8B67A7ED-CCF1-2947-6909-8B2A303081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9434" r="5006" b="12979"/>
          <a:stretch/>
        </p:blipFill>
        <p:spPr>
          <a:xfrm>
            <a:off x="4774722" y="3785454"/>
            <a:ext cx="4188003" cy="1266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264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  <a:ea typeface="Calibri"/>
                <a:cs typeface="Calibri"/>
                <a:sym typeface="Calibri"/>
              </a:rPr>
              <a:t>Disclosure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+mj-lt"/>
                <a:ea typeface="Calibri"/>
                <a:cs typeface="Calibri"/>
                <a:sym typeface="Calibri"/>
              </a:rPr>
              <a:t>I have no financial disclosure relevant to this topic.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71;p73">
            <a:extLst>
              <a:ext uri="{FF2B5EF4-FFF2-40B4-BE49-F238E27FC236}">
                <a16:creationId xmlns:a16="http://schemas.microsoft.com/office/drawing/2014/main" id="{A2E7AED8-1745-DD93-724C-19E61125D3C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139" y="2958399"/>
            <a:ext cx="6009161" cy="1812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3"/>
          <p:cNvSpPr txBox="1">
            <a:spLocks noGrp="1"/>
          </p:cNvSpPr>
          <p:nvPr>
            <p:ph type="title"/>
          </p:nvPr>
        </p:nvSpPr>
        <p:spPr>
          <a:xfrm>
            <a:off x="104400" y="189311"/>
            <a:ext cx="8890200" cy="829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3200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  <a:t>Incretin Hormones</a:t>
            </a:r>
            <a:endParaRPr sz="3200" dirty="0">
              <a:solidFill>
                <a:srgbClr val="0F0F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018811"/>
            <a:ext cx="4838699" cy="269198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3"/>
          <p:cNvSpPr txBox="1"/>
          <p:nvPr/>
        </p:nvSpPr>
        <p:spPr>
          <a:xfrm>
            <a:off x="584358" y="3710800"/>
            <a:ext cx="4188691" cy="111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" sz="1800" dirty="0">
                <a:solidFill>
                  <a:srgbClr val="1F1F26"/>
                </a:solidFill>
                <a:latin typeface="Calibri"/>
                <a:ea typeface="Calibri"/>
                <a:cs typeface="Calibri"/>
                <a:sym typeface="Calibri"/>
              </a:rPr>
              <a:t>GLP-1 and GIP are gut hormones that stimulate insulin secretion from pancreatic </a:t>
            </a:r>
            <a:br>
              <a:rPr lang="en" sz="1800" dirty="0">
                <a:solidFill>
                  <a:srgbClr val="1F1F2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dirty="0">
                <a:solidFill>
                  <a:srgbClr val="1F1F26"/>
                </a:solidFill>
                <a:latin typeface="Calibri"/>
                <a:ea typeface="Calibri"/>
                <a:cs typeface="Calibri"/>
                <a:sym typeface="Calibri"/>
              </a:rPr>
              <a:t>beta-cells following a meal</a:t>
            </a:r>
            <a:endParaRPr sz="1800" dirty="0">
              <a:solidFill>
                <a:srgbClr val="1F1F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34840" y="4861099"/>
            <a:ext cx="4656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F0F13"/>
                </a:solidFill>
                <a:latin typeface="Calibri(Headings)"/>
              </a:rPr>
              <a:t>Seino, Diabetes Invest, 2010, </a:t>
            </a:r>
            <a:r>
              <a:rPr lang="en-US" dirty="0">
                <a:solidFill>
                  <a:srgbClr val="1F1F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Drucker </a:t>
            </a:r>
            <a:r>
              <a:rPr lang="en-US" dirty="0" err="1">
                <a:solidFill>
                  <a:srgbClr val="1F1F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Diabetologia</a:t>
            </a:r>
            <a:r>
              <a:rPr lang="en-US" dirty="0">
                <a:solidFill>
                  <a:srgbClr val="1F1F2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</p:txBody>
      </p:sp>
      <p:pic>
        <p:nvPicPr>
          <p:cNvPr id="414" name="Google Shape;414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0181" y="876301"/>
            <a:ext cx="2812865" cy="30335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409199-561C-B23F-25A5-7EAAD0013589}"/>
              </a:ext>
            </a:extLst>
          </p:cNvPr>
          <p:cNvSpPr txBox="1"/>
          <p:nvPr/>
        </p:nvSpPr>
        <p:spPr>
          <a:xfrm>
            <a:off x="5105595" y="3922978"/>
            <a:ext cx="3889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  <a:t>Incretins stimulate meal-related insulin secretion from pancreas in a glucose-dependent manner</a:t>
            </a:r>
            <a:endParaRPr lang="en-U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>
            <a:spLocks noGrp="1"/>
          </p:cNvSpPr>
          <p:nvPr>
            <p:ph type="title"/>
          </p:nvPr>
        </p:nvSpPr>
        <p:spPr>
          <a:xfrm>
            <a:off x="311700" y="23686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GLP-1 and Appetite Suppression</a:t>
            </a: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5" name="Google Shape;18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91" y="967169"/>
            <a:ext cx="4252332" cy="39772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5327571" y="4620280"/>
            <a:ext cx="3744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Seino, Diabetes Invest, 2010;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Grunvald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Gastroenterology 2022</a:t>
            </a:r>
          </a:p>
        </p:txBody>
      </p:sp>
      <p:sp>
        <p:nvSpPr>
          <p:cNvPr id="2" name="Google Shape;428;p66">
            <a:extLst>
              <a:ext uri="{FF2B5EF4-FFF2-40B4-BE49-F238E27FC236}">
                <a16:creationId xmlns:a16="http://schemas.microsoft.com/office/drawing/2014/main" id="{6071B62A-F1C3-E7DA-03A0-70228B3134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5175" y="1152525"/>
            <a:ext cx="4257675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892" indent="-342892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  <a:t>Central (hypothalamus) </a:t>
            </a:r>
            <a:r>
              <a:rPr lang="en" sz="1800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  <a:t>Reduced appetite: less hunger and food cravings</a:t>
            </a:r>
            <a:endParaRPr sz="1800" dirty="0">
              <a:solidFill>
                <a:srgbClr val="0F0F1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92" indent="-342892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  <a:t>Peripheral mechanism</a:t>
            </a:r>
            <a:r>
              <a:rPr lang="en" sz="1800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lang="en" sz="1800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  <a:t>- Delay both gastric emptying and gut motility </a:t>
            </a:r>
            <a:br>
              <a:rPr lang="en" sz="1800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dirty="0">
                <a:solidFill>
                  <a:srgbClr val="0F0F13"/>
                </a:solidFill>
                <a:latin typeface="Calibri"/>
                <a:ea typeface="Calibri"/>
                <a:cs typeface="Calibri"/>
                <a:sym typeface="Calibri"/>
              </a:rPr>
              <a:t>- Activation of gastric mechanoreceptors satiation signals relayed via the vagal nerves</a:t>
            </a:r>
            <a:endParaRPr sz="1800" dirty="0">
              <a:solidFill>
                <a:srgbClr val="0F0F1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05285A-A3CA-A17A-509E-9AF4D11FE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1" y="683130"/>
            <a:ext cx="4033601" cy="4085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F7A80E-4136-3068-1EC0-D4E610B48232}"/>
              </a:ext>
            </a:extLst>
          </p:cNvPr>
          <p:cNvSpPr txBox="1"/>
          <p:nvPr/>
        </p:nvSpPr>
        <p:spPr>
          <a:xfrm>
            <a:off x="2122099" y="109288"/>
            <a:ext cx="57257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Metabolic Actions of GLP-1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0E8BC-EB6F-DAFA-D91E-896F7B963A7D}"/>
              </a:ext>
            </a:extLst>
          </p:cNvPr>
          <p:cNvSpPr txBox="1"/>
          <p:nvPr/>
        </p:nvSpPr>
        <p:spPr>
          <a:xfrm>
            <a:off x="6115052" y="4788767"/>
            <a:ext cx="2939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Drucker and Holst </a:t>
            </a:r>
            <a:r>
              <a:rPr lang="en-GB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Diabetologia</a:t>
            </a:r>
            <a:r>
              <a:rPr lang="en-GB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 </a:t>
            </a:r>
            <a:endParaRPr lang="en-US" dirty="0">
              <a:solidFill>
                <a:srgbClr val="0F0F1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70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56" y="125357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GLP-1 and GIP effects at the different organs</a:t>
            </a:r>
          </a:p>
        </p:txBody>
      </p:sp>
      <p:pic>
        <p:nvPicPr>
          <p:cNvPr id="4" name="Main graphic"/>
          <p:cNvPicPr/>
          <p:nvPr/>
        </p:nvPicPr>
        <p:blipFill>
          <a:blip r:embed="rId2"/>
          <a:stretch/>
        </p:blipFill>
        <p:spPr>
          <a:xfrm>
            <a:off x="2051825" y="759856"/>
            <a:ext cx="4689938" cy="4067127"/>
          </a:xfrm>
          <a:prstGeom prst="rect">
            <a:avLst/>
          </a:prstGeom>
          <a:ln>
            <a:noFill/>
          </a:ln>
        </p:spPr>
      </p:pic>
      <p:sp>
        <p:nvSpPr>
          <p:cNvPr id="5" name="TextShape 2"/>
          <p:cNvSpPr txBox="1"/>
          <p:nvPr/>
        </p:nvSpPr>
        <p:spPr>
          <a:xfrm>
            <a:off x="5501263" y="4826983"/>
            <a:ext cx="3754778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pc="-1" dirty="0" err="1">
                <a:latin typeface="Arial"/>
              </a:rPr>
              <a:t>Nauck</a:t>
            </a:r>
            <a:r>
              <a:rPr lang="en-US" spc="-1" dirty="0">
                <a:latin typeface="Arial"/>
              </a:rPr>
              <a:t>, Diabetes Obesity Metabolism, 2021</a:t>
            </a:r>
          </a:p>
        </p:txBody>
      </p:sp>
    </p:spTree>
    <p:extLst>
      <p:ext uri="{BB962C8B-B14F-4D97-AF65-F5344CB8AC3E}">
        <p14:creationId xmlns:p14="http://schemas.microsoft.com/office/powerpoint/2010/main" val="831212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5601-ABE8-396D-9F67-533EDA6F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 of the Discovery of</a:t>
            </a:r>
            <a:br>
              <a:rPr lang="en-US" sz="2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Incretin-based </a:t>
            </a:r>
            <a:r>
              <a:rPr lang="en-US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herapies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ACF4FA-6EC8-8D46-E0E4-A046C2B07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091" y="216852"/>
            <a:ext cx="4091209" cy="46523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951C73-4AE3-9BFE-898F-1C74A63A98E8}"/>
              </a:ext>
            </a:extLst>
          </p:cNvPr>
          <p:cNvSpPr txBox="1"/>
          <p:nvPr/>
        </p:nvSpPr>
        <p:spPr>
          <a:xfrm>
            <a:off x="124468" y="4715322"/>
            <a:ext cx="32262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Campbell, </a:t>
            </a:r>
            <a:r>
              <a:rPr lang="en-US" b="0" i="0" u="none" strike="noStrike" baseline="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 Metabolism 2023</a:t>
            </a:r>
            <a:endParaRPr lang="en-US" dirty="0">
              <a:solidFill>
                <a:srgbClr val="0F0F1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63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7"/>
          <p:cNvSpPr txBox="1">
            <a:spLocks noGrp="1"/>
          </p:cNvSpPr>
          <p:nvPr>
            <p:ph type="title"/>
          </p:nvPr>
        </p:nvSpPr>
        <p:spPr>
          <a:xfrm>
            <a:off x="715076" y="141953"/>
            <a:ext cx="7883400" cy="754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30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FDA approved GLP-1 based Treatment</a:t>
            </a:r>
            <a:endParaRPr sz="3000" dirty="0">
              <a:solidFill>
                <a:srgbClr val="0F0F1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6347" y="4835723"/>
            <a:ext cx="4027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El-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Solh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Expert Opinion on Pharmacotherapy 2025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973272-FE88-92FA-BBA7-69E5CAA214C5}"/>
              </a:ext>
            </a:extLst>
          </p:cNvPr>
          <p:cNvGrpSpPr/>
          <p:nvPr/>
        </p:nvGrpSpPr>
        <p:grpSpPr>
          <a:xfrm>
            <a:off x="534489" y="903539"/>
            <a:ext cx="8244574" cy="3781142"/>
            <a:chOff x="712651" y="1357116"/>
            <a:chExt cx="10992765" cy="46029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651" y="1357116"/>
              <a:ext cx="10992765" cy="460298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4DE9079-7C67-06B1-D338-E57ACE397D78}"/>
                </a:ext>
              </a:extLst>
            </p:cNvPr>
            <p:cNvSpPr/>
            <p:nvPr/>
          </p:nvSpPr>
          <p:spPr>
            <a:xfrm>
              <a:off x="7211683" y="1374368"/>
              <a:ext cx="2544792" cy="2215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0" y="186827"/>
            <a:ext cx="8948160" cy="603166"/>
          </a:xfrm>
        </p:spPr>
        <p:txBody>
          <a:bodyPr/>
          <a:lstStyle/>
          <a:p>
            <a:pPr algn="ctr"/>
            <a:r>
              <a:rPr lang="en-US" sz="30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Liraglutide</a:t>
            </a:r>
            <a:r>
              <a:rPr lang="en-US" sz="30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(SCALE Trials)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9" y="1046397"/>
            <a:ext cx="2958053" cy="19290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44141" y="4728002"/>
            <a:ext cx="42998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Pi-</a:t>
            </a:r>
            <a:r>
              <a:rPr lang="en-US" sz="1050" dirty="0" err="1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Sunyer</a:t>
            </a:r>
            <a:r>
              <a:rPr lang="en-US" sz="105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NEJM 2015</a:t>
            </a:r>
          </a:p>
          <a:p>
            <a:pPr algn="r"/>
            <a:r>
              <a:rPr lang="en-US" sz="105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Fitch Postgraduate Medicine 2021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410" y="1046393"/>
            <a:ext cx="6019049" cy="2814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01" y="3066850"/>
            <a:ext cx="27614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56-week, double-blind trial involving 3731 patients who did not have type 2 diabetes with BMI &gt;30 or a BMI ≥ 27 with dyslipidemia or hypertension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463246" y="1164478"/>
            <a:ext cx="840377" cy="2696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537" y="145197"/>
            <a:ext cx="7883400" cy="559624"/>
          </a:xfrm>
        </p:spPr>
        <p:txBody>
          <a:bodyPr/>
          <a:lstStyle/>
          <a:p>
            <a:pPr algn="ctr"/>
            <a:r>
              <a:rPr lang="en-US" sz="30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en-US" sz="30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2.4 mg (STEP Trials)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5" y="972681"/>
            <a:ext cx="2622600" cy="20470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22770" y="942147"/>
            <a:ext cx="3007089" cy="2179861"/>
            <a:chOff x="5289282" y="1781472"/>
            <a:chExt cx="4895450" cy="34091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765" y="1781472"/>
              <a:ext cx="3965967" cy="34091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282" y="1829225"/>
              <a:ext cx="974861" cy="330417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02953" y="3122008"/>
            <a:ext cx="2050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Obesity/overweight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T2D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2817" y="3201764"/>
            <a:ext cx="2050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Obesity/overweight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T2D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104" y="915718"/>
            <a:ext cx="3169898" cy="29470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6461" y="3862782"/>
            <a:ext cx="2521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4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Obesity/overweight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T2D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 med after 20 weeks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4815860"/>
            <a:ext cx="48906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Wilding, </a:t>
            </a:r>
            <a:r>
              <a:rPr lang="en-US" sz="1200" dirty="0" err="1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US" sz="12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Med 2021; Davies Lancet 2021; </a:t>
            </a:r>
            <a:r>
              <a:rPr lang="en-US" sz="1200" dirty="0" err="1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Rubino</a:t>
            </a:r>
            <a:r>
              <a:rPr lang="en-US" sz="12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JAMA 2021</a:t>
            </a:r>
          </a:p>
        </p:txBody>
      </p:sp>
    </p:spTree>
    <p:extLst>
      <p:ext uri="{BB962C8B-B14F-4D97-AF65-F5344CB8AC3E}">
        <p14:creationId xmlns:p14="http://schemas.microsoft.com/office/powerpoint/2010/main" val="2789700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E4B8A-3012-DA96-CE30-A1D2DB31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86" y="1165860"/>
            <a:ext cx="3351812" cy="2501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C00A9F-2F1A-9FD4-44B2-D748D302A396}"/>
              </a:ext>
            </a:extLst>
          </p:cNvPr>
          <p:cNvSpPr txBox="1"/>
          <p:nvPr/>
        </p:nvSpPr>
        <p:spPr>
          <a:xfrm>
            <a:off x="898674" y="3689934"/>
            <a:ext cx="2050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Surmount-1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Obesity/overweight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T2D</a:t>
            </a:r>
          </a:p>
        </p:txBody>
      </p:sp>
      <p:pic>
        <p:nvPicPr>
          <p:cNvPr id="2050" name="Picture 2" descr="Effect of Tirzepatide vs Placebo on Body Weight and Waist Circumference">
            <a:extLst>
              <a:ext uri="{FF2B5EF4-FFF2-40B4-BE49-F238E27FC236}">
                <a16:creationId xmlns:a16="http://schemas.microsoft.com/office/drawing/2014/main" id="{EE369009-9FB5-EC88-5690-CEED25889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96"/>
          <a:stretch/>
        </p:blipFill>
        <p:spPr bwMode="auto">
          <a:xfrm>
            <a:off x="4658263" y="1237028"/>
            <a:ext cx="4025422" cy="25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5449D-0136-8752-BBCB-D05B8D4ACD4E}"/>
              </a:ext>
            </a:extLst>
          </p:cNvPr>
          <p:cNvSpPr txBox="1"/>
          <p:nvPr/>
        </p:nvSpPr>
        <p:spPr>
          <a:xfrm>
            <a:off x="5601252" y="3724050"/>
            <a:ext cx="2521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Surmount-4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Obesity/overweight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T2D</a:t>
            </a:r>
          </a:p>
          <a:p>
            <a:pPr algn="ctr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Randomized at 36 weeks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0C85B-67CF-E709-5729-DE7C71A69F6B}"/>
              </a:ext>
            </a:extLst>
          </p:cNvPr>
          <p:cNvSpPr/>
          <p:nvPr/>
        </p:nvSpPr>
        <p:spPr>
          <a:xfrm>
            <a:off x="2" y="4815860"/>
            <a:ext cx="28332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Jastreboff</a:t>
            </a:r>
            <a:r>
              <a:rPr lang="en-US" sz="1200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NEJM 2022, Aronne JAMA 2023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FCE193-7806-573C-1C14-48AC5DB4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37" y="145197"/>
            <a:ext cx="7883400" cy="55962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3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Tirzepatide</a:t>
            </a:r>
            <a:r>
              <a:rPr lang="en-US" sz="33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(Surmount Trials)</a:t>
            </a:r>
          </a:p>
        </p:txBody>
      </p:sp>
    </p:spTree>
    <p:extLst>
      <p:ext uri="{BB962C8B-B14F-4D97-AF65-F5344CB8AC3E}">
        <p14:creationId xmlns:p14="http://schemas.microsoft.com/office/powerpoint/2010/main" val="856425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DE53F8-8CCF-AD6C-0C92-98B321EA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61" y="54282"/>
            <a:ext cx="8751217" cy="896821"/>
          </a:xfrm>
          <a:noFill/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Tirzepatide</a:t>
            </a:r>
            <a:r>
              <a:rPr lang="en-US" sz="2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vs </a:t>
            </a:r>
            <a:r>
              <a:rPr lang="en-US" sz="28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en-US" sz="2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Type 2 Diabetes Trial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FDE18-1372-60E0-FA98-17570795A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9" y="1145647"/>
            <a:ext cx="4089303" cy="31717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31884D-88FD-3C9F-355B-A0400C5E8007}"/>
              </a:ext>
            </a:extLst>
          </p:cNvPr>
          <p:cNvSpPr/>
          <p:nvPr/>
        </p:nvSpPr>
        <p:spPr>
          <a:xfrm>
            <a:off x="7380515" y="4811710"/>
            <a:ext cx="16901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Frias NEJM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25F07-6932-36FC-73D7-C0A45C380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041" y="951103"/>
            <a:ext cx="3278501" cy="35106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BE677-4EDB-6F8D-E5A5-63E0D78B6E54}"/>
              </a:ext>
            </a:extLst>
          </p:cNvPr>
          <p:cNvSpPr txBox="1"/>
          <p:nvPr/>
        </p:nvSpPr>
        <p:spPr>
          <a:xfrm>
            <a:off x="237661" y="4430477"/>
            <a:ext cx="893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comparison between </a:t>
            </a:r>
            <a:r>
              <a:rPr lang="en-US" sz="18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Tirzepatide</a:t>
            </a:r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vs </a:t>
            </a:r>
            <a:r>
              <a:rPr lang="en-US" sz="18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(weight loss dose) is anticipated 2025</a:t>
            </a:r>
          </a:p>
        </p:txBody>
      </p:sp>
    </p:spTree>
    <p:extLst>
      <p:ext uri="{BB962C8B-B14F-4D97-AF65-F5344CB8AC3E}">
        <p14:creationId xmlns:p14="http://schemas.microsoft.com/office/powerpoint/2010/main" val="224004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84882" y="34369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  <a:ea typeface="Calibri"/>
                <a:cs typeface="Calibri"/>
                <a:sym typeface="Calibri"/>
              </a:rPr>
              <a:t>Case</a:t>
            </a:r>
            <a:endParaRPr dirty="0"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401754" y="1097056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latin typeface="+mj-lt"/>
              </a:rPr>
              <a:t>48 years old woman with prediabetes, hyperlipidemia and asthma referred to weight management clinic.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>
                <a:latin typeface="+mj-lt"/>
              </a:rPr>
              <a:t>Weight history: overweight since adolescent. Gained more weight during COVID pandemic from being at home, poor lifestyle food choice and alcohol and having </a:t>
            </a:r>
            <a:r>
              <a:rPr lang="en-US" dirty="0" err="1">
                <a:latin typeface="+mj-lt"/>
              </a:rPr>
              <a:t>peri</a:t>
            </a:r>
            <a:r>
              <a:rPr lang="en-US" dirty="0">
                <a:latin typeface="+mj-lt"/>
              </a:rPr>
              <a:t>/postmenopausal symptoms (mood swing and body ache). 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Gained from ~230 </a:t>
            </a:r>
            <a:r>
              <a:rPr lang="en-US" dirty="0" err="1">
                <a:latin typeface="+mj-lt"/>
              </a:rPr>
              <a:t>lbs</a:t>
            </a:r>
            <a:r>
              <a:rPr lang="en-US" dirty="0">
                <a:latin typeface="+mj-lt"/>
              </a:rPr>
              <a:t> in 2017 to 270 </a:t>
            </a:r>
            <a:r>
              <a:rPr lang="en-US" dirty="0" err="1">
                <a:latin typeface="+mj-lt"/>
              </a:rPr>
              <a:t>lbs</a:t>
            </a:r>
            <a:r>
              <a:rPr lang="en-US" dirty="0">
                <a:latin typeface="+mj-lt"/>
              </a:rPr>
              <a:t> in 2024. 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Withdrawing </a:t>
            </a:r>
            <a:r>
              <a:rPr lang="en-US" dirty="0" err="1">
                <a:latin typeface="+mj-lt"/>
              </a:rPr>
              <a:t>Tirzepatide</a:t>
            </a:r>
            <a:r>
              <a:rPr lang="en-US" dirty="0">
                <a:latin typeface="+mj-lt"/>
              </a:rPr>
              <a:t> led to Weight Regain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401" y="1152475"/>
            <a:ext cx="3948066" cy="3416400"/>
          </a:xfrm>
        </p:spPr>
        <p:txBody>
          <a:bodyPr/>
          <a:lstStyle/>
          <a:p>
            <a:r>
              <a:rPr lang="en-US" dirty="0">
                <a:latin typeface="+mj-lt"/>
              </a:rPr>
              <a:t>Surmount-4 </a:t>
            </a:r>
          </a:p>
          <a:p>
            <a:r>
              <a:rPr lang="en-US" dirty="0">
                <a:latin typeface="+mj-lt"/>
              </a:rPr>
              <a:t>Phase 3 RCT, randomized withdrawal trial</a:t>
            </a:r>
          </a:p>
          <a:p>
            <a:r>
              <a:rPr lang="en-US" dirty="0">
                <a:latin typeface="+mj-lt"/>
              </a:rPr>
              <a:t>783 participants (average age 48 years; 90%&lt;65 </a:t>
            </a:r>
            <a:r>
              <a:rPr lang="en-US" dirty="0" err="1">
                <a:latin typeface="+mj-lt"/>
              </a:rPr>
              <a:t>yo</a:t>
            </a:r>
            <a:r>
              <a:rPr lang="en-US" dirty="0">
                <a:latin typeface="+mj-lt"/>
              </a:rPr>
              <a:t> and 70% women) </a:t>
            </a:r>
          </a:p>
        </p:txBody>
      </p:sp>
      <p:pic>
        <p:nvPicPr>
          <p:cNvPr id="4" name="New 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16"/>
          <a:stretch/>
        </p:blipFill>
        <p:spPr bwMode="auto">
          <a:xfrm>
            <a:off x="3974763" y="1322614"/>
            <a:ext cx="5063965" cy="318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10239" y="4745575"/>
            <a:ext cx="1787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Aronne</a:t>
            </a:r>
            <a:r>
              <a:rPr lang="en-US" dirty="0"/>
              <a:t>, JAMA 2024</a:t>
            </a:r>
          </a:p>
        </p:txBody>
      </p:sp>
    </p:spTree>
    <p:extLst>
      <p:ext uri="{BB962C8B-B14F-4D97-AF65-F5344CB8AC3E}">
        <p14:creationId xmlns:p14="http://schemas.microsoft.com/office/powerpoint/2010/main" val="1113422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98" y="251737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Summary of GLP-1 Treatments for Obesity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3" y="1055649"/>
            <a:ext cx="9040553" cy="3366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6127" y="4835723"/>
            <a:ext cx="2393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 </a:t>
            </a:r>
            <a:r>
              <a:rPr lang="en-US" dirty="0" err="1"/>
              <a:t>Endocrinol</a:t>
            </a:r>
            <a:r>
              <a:rPr lang="en-US" dirty="0"/>
              <a:t> </a:t>
            </a:r>
            <a:r>
              <a:rPr lang="en-US" dirty="0" err="1"/>
              <a:t>Metab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105978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E83F1E-4703-56F8-1DC2-2C822CB8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66"/>
            <a:ext cx="9144000" cy="83096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Indications of GLP-1 based treatment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B72CF9A-2E83-5235-D8E9-B06D44F3FAC6}"/>
              </a:ext>
            </a:extLst>
          </p:cNvPr>
          <p:cNvSpPr txBox="1">
            <a:spLocks/>
          </p:cNvSpPr>
          <p:nvPr/>
        </p:nvSpPr>
        <p:spPr>
          <a:xfrm>
            <a:off x="536995" y="1175124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Approved for glycemic control in type 2 diabetes </a:t>
            </a:r>
          </a:p>
          <a:p>
            <a:pPr lvl="1"/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type 2 diabetes with established cardiovascular disease and heart failure</a:t>
            </a:r>
          </a:p>
          <a:p>
            <a:pPr lvl="1"/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type 2 diabetes with high risk of cardiovascular disease or chronic kidney disease</a:t>
            </a:r>
          </a:p>
          <a:p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Approved for chronic weight management in patients with a BMI of ≥ 27 kg/m</a:t>
            </a:r>
            <a:r>
              <a:rPr lang="en-US" baseline="300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greater who have at least one weight-related conditions or in patients with a BMI ≥ 30 kg/m</a:t>
            </a:r>
            <a:r>
              <a:rPr lang="en-US" baseline="300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greater. </a:t>
            </a:r>
          </a:p>
          <a:p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Approved for chronic weight management in children aged 12 years and older</a:t>
            </a:r>
          </a:p>
        </p:txBody>
      </p:sp>
    </p:spTree>
    <p:extLst>
      <p:ext uri="{BB962C8B-B14F-4D97-AF65-F5344CB8AC3E}">
        <p14:creationId xmlns:p14="http://schemas.microsoft.com/office/powerpoint/2010/main" val="2440090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E83F1E-4703-56F8-1DC2-2C822CB8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82"/>
            <a:ext cx="9144000" cy="76539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 Adverse Effects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35C5D4A-DE0D-2002-2CD5-9DDED14EB3F3}"/>
              </a:ext>
            </a:extLst>
          </p:cNvPr>
          <p:cNvSpPr txBox="1">
            <a:spLocks/>
          </p:cNvSpPr>
          <p:nvPr/>
        </p:nvSpPr>
        <p:spPr>
          <a:xfrm>
            <a:off x="311700" y="1167539"/>
            <a:ext cx="8520600" cy="30182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adverse effects are gastrointestinal – nausea (~15-30%), vomiting (~5-10%), diarrhea, constipation (~10-15%), gastroparesis, bowel obstruction, biliary disease</a:t>
            </a:r>
          </a:p>
          <a:p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Dose-dependent and class effect</a:t>
            </a:r>
          </a:p>
          <a:p>
            <a:r>
              <a:rPr lang="en-US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Typically transient with mild to moderate intensity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FC3961-6926-BDB9-AB2F-B1E8A0575262}"/>
              </a:ext>
            </a:extLst>
          </p:cNvPr>
          <p:cNvSpPr txBox="1"/>
          <p:nvPr/>
        </p:nvSpPr>
        <p:spPr>
          <a:xfrm>
            <a:off x="5659151" y="4701391"/>
            <a:ext cx="3383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latin typeface="Calibri "/>
              </a:rPr>
              <a:t>Aroda</a:t>
            </a:r>
            <a:r>
              <a:rPr lang="en-US" sz="1200" dirty="0">
                <a:latin typeface="Calibri "/>
              </a:rPr>
              <a:t>, Diabetes </a:t>
            </a:r>
            <a:r>
              <a:rPr lang="en-US" sz="1200" dirty="0" err="1">
                <a:latin typeface="Calibri "/>
              </a:rPr>
              <a:t>Obes</a:t>
            </a:r>
            <a:r>
              <a:rPr lang="en-US" sz="1200" dirty="0">
                <a:latin typeface="Calibri "/>
              </a:rPr>
              <a:t> </a:t>
            </a:r>
            <a:r>
              <a:rPr lang="en-US" sz="1200" dirty="0" err="1">
                <a:latin typeface="Calibri "/>
              </a:rPr>
              <a:t>Metab</a:t>
            </a:r>
            <a:r>
              <a:rPr lang="en-US" sz="1200" dirty="0">
                <a:latin typeface="Calibri "/>
              </a:rPr>
              <a:t>. 2023</a:t>
            </a:r>
          </a:p>
          <a:p>
            <a:pPr algn="r"/>
            <a:r>
              <a:rPr lang="en-US" sz="1200" dirty="0">
                <a:latin typeface="Calibri "/>
              </a:rPr>
              <a:t>Wharton, POSTGRADUATE MEDICINE, 2022</a:t>
            </a:r>
          </a:p>
        </p:txBody>
      </p:sp>
    </p:spTree>
    <p:extLst>
      <p:ext uri="{BB962C8B-B14F-4D97-AF65-F5344CB8AC3E}">
        <p14:creationId xmlns:p14="http://schemas.microsoft.com/office/powerpoint/2010/main" val="2823482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FA8102-AAF0-81E2-897A-2FD89072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7" y="608317"/>
            <a:ext cx="4809366" cy="4141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075AC-77DE-F91F-B850-5D8B865FCBB5}"/>
              </a:ext>
            </a:extLst>
          </p:cNvPr>
          <p:cNvSpPr txBox="1"/>
          <p:nvPr/>
        </p:nvSpPr>
        <p:spPr>
          <a:xfrm>
            <a:off x="5015721" y="1397724"/>
            <a:ext cx="38026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PharMetrics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Plus -- Health Claims database (2006-2020) captured outpatient prescriptions for obesity (excluded diabetes) in Canada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4144 liraglutide, 613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654 bupropion-naltrexone users.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BCA62E-FA4C-EFFA-A435-872FD6531C1A}"/>
              </a:ext>
            </a:extLst>
          </p:cNvPr>
          <p:cNvSpPr txBox="1"/>
          <p:nvPr/>
        </p:nvSpPr>
        <p:spPr>
          <a:xfrm>
            <a:off x="7741668" y="4866501"/>
            <a:ext cx="14023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Sodhi JAMA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7E6AAB-E56B-2938-0B30-1ECD63F0B4E7}"/>
              </a:ext>
            </a:extLst>
          </p:cNvPr>
          <p:cNvSpPr/>
          <p:nvPr/>
        </p:nvSpPr>
        <p:spPr>
          <a:xfrm>
            <a:off x="165627" y="1274553"/>
            <a:ext cx="4576745" cy="815196"/>
          </a:xfrm>
          <a:prstGeom prst="rect">
            <a:avLst/>
          </a:prstGeom>
          <a:noFill/>
          <a:ln w="28575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322590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E83F1E-4703-56F8-1DC2-2C822CB8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28"/>
            <a:ext cx="9144000" cy="84852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Pancreatitis Risk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B72CF9A-2E83-5235-D8E9-B06D44F3FAC6}"/>
              </a:ext>
            </a:extLst>
          </p:cNvPr>
          <p:cNvSpPr txBox="1">
            <a:spLocks/>
          </p:cNvSpPr>
          <p:nvPr/>
        </p:nvSpPr>
        <p:spPr>
          <a:xfrm>
            <a:off x="536995" y="1175124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 data of acute pancreatitis secondary to specifically GLP-1+/- GIP agonist is inconsistent</a:t>
            </a:r>
          </a:p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Acute pancreatitis has been reported but large CVOT trials have not shown an increased risk.</a:t>
            </a:r>
          </a:p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FDA warnings exist for acute pancreatitis with GLP-1 RAs, but no definitive causal link has been established.</a:t>
            </a:r>
          </a:p>
          <a:p>
            <a:pPr marL="214313" indent="-214313"/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Pancreatitis is more common in type 2 diabetes and hypertriglyceridemia than general population</a:t>
            </a:r>
          </a:p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Consider use on case-by-case basis with shared decision with the patients</a:t>
            </a:r>
          </a:p>
        </p:txBody>
      </p:sp>
    </p:spTree>
    <p:extLst>
      <p:ext uri="{BB962C8B-B14F-4D97-AF65-F5344CB8AC3E}">
        <p14:creationId xmlns:p14="http://schemas.microsoft.com/office/powerpoint/2010/main" val="4138618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A6759C-2E3B-D0C4-4091-E1A390BF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57"/>
            <a:ext cx="9144000" cy="85297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potential side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19D9D-9611-7096-FC29-3F121702C0FD}"/>
              </a:ext>
            </a:extLst>
          </p:cNvPr>
          <p:cNvSpPr txBox="1"/>
          <p:nvPr/>
        </p:nvSpPr>
        <p:spPr>
          <a:xfrm>
            <a:off x="583900" y="1258671"/>
            <a:ext cx="812446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GLP-1 may reduce opioid overdose risk in patients with comorbid T2D and opioid overdose risk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Suicidal risk</a:t>
            </a: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 Medicines Agency received reports of suicidal thoughts and self-injury associated with liraglutide and </a:t>
            </a:r>
            <a:r>
              <a:rPr lang="en-US" sz="15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2023</a:t>
            </a:r>
          </a:p>
          <a:p>
            <a:pPr marL="257175" lvl="2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FDA Adverse Event Reporting System (FAERS) found no causal link between GLP-1 RAs and suicidality</a:t>
            </a:r>
          </a:p>
          <a:p>
            <a:pPr lvl="1"/>
            <a:endParaRPr lang="en-US" sz="1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May worsening diabetic retinopathy</a:t>
            </a:r>
            <a:endParaRPr lang="en-US"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05316-7F8A-2A5B-0812-014FC5430509}"/>
              </a:ext>
            </a:extLst>
          </p:cNvPr>
          <p:cNvSpPr txBox="1"/>
          <p:nvPr/>
        </p:nvSpPr>
        <p:spPr>
          <a:xfrm>
            <a:off x="5145118" y="4593811"/>
            <a:ext cx="3822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FDA 01-11-2024 FDA Drug Safety Communication</a:t>
            </a:r>
          </a:p>
          <a:p>
            <a:pPr algn="r"/>
            <a:r>
              <a:rPr lang="en-US" sz="12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McIntyre, EXPERT OPINION ON DRUG SAFETY, 2023</a:t>
            </a:r>
          </a:p>
        </p:txBody>
      </p:sp>
    </p:spTree>
    <p:extLst>
      <p:ext uri="{BB962C8B-B14F-4D97-AF65-F5344CB8AC3E}">
        <p14:creationId xmlns:p14="http://schemas.microsoft.com/office/powerpoint/2010/main" val="996147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2DB45D-DFCA-B7D8-D178-D415F92C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Concern for Medullary Thyroid Carcinoma and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Endocrine Neoplasia-2 (MEN-2)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FF7E418-3D85-222A-B100-E3A638CF529A}"/>
              </a:ext>
            </a:extLst>
          </p:cNvPr>
          <p:cNvSpPr txBox="1">
            <a:spLocks/>
          </p:cNvSpPr>
          <p:nvPr/>
        </p:nvSpPr>
        <p:spPr>
          <a:xfrm>
            <a:off x="360218" y="1091997"/>
            <a:ext cx="8714509" cy="362547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GLP-1 and GLP-1/GIP agonists are contraindicated in patients with personal or family history of MTC and MEN-2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Parafollicular cells express GLP-1 receptors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from rodents exposed to GLP-1 agonists developed C-cell hyperplasia, including MTC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Doses given of GLP-1 agonist in rodents were higher than human trials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Rodents have higher density of GLP-1 receptors on thyroid C-cells compared to humans 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Human trials have not consistently demonstrated increased risk of MTC in GLP-1 agonist use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 increased thyroid cancer in large CVOT trials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Observational data and meta-analysis data are not consistent.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Routine thyroid monitoring is not recommended unless clinically indicated.</a:t>
            </a:r>
          </a:p>
        </p:txBody>
      </p:sp>
    </p:spTree>
    <p:extLst>
      <p:ext uri="{BB962C8B-B14F-4D97-AF65-F5344CB8AC3E}">
        <p14:creationId xmlns:p14="http://schemas.microsoft.com/office/powerpoint/2010/main" val="38407976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>
            <a:spLocks noGrp="1"/>
          </p:cNvSpPr>
          <p:nvPr>
            <p:ph type="title"/>
          </p:nvPr>
        </p:nvSpPr>
        <p:spPr>
          <a:xfrm>
            <a:off x="311700" y="28990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GLP-1RA and Pregnancy</a:t>
            </a: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4" name="Google Shape;214;p38"/>
          <p:cNvSpPr txBox="1">
            <a:spLocks noGrp="1"/>
          </p:cNvSpPr>
          <p:nvPr>
            <p:ph type="body" idx="1"/>
          </p:nvPr>
        </p:nvSpPr>
        <p:spPr>
          <a:xfrm>
            <a:off x="311700" y="1033531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Classified as pregnancy class C medications as they have been shown to cross the placenta and cause fetal growth restriction and congenital anomalies in animals.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literature regarding the length of discontinuation of GLP-1 RA before conception is inconsistent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 observational multicenter study found exposure to GLP1-RA in 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periconceptional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period was not associated with a risk of major birth defects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61471" y="4620280"/>
            <a:ext cx="3658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Endocrinol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Diabetes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2023</a:t>
            </a:r>
          </a:p>
          <a:p>
            <a:pPr algn="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Cesta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JAMA Intern Med 2024</a:t>
            </a:r>
          </a:p>
        </p:txBody>
      </p:sp>
    </p:spTree>
    <p:extLst>
      <p:ext uri="{BB962C8B-B14F-4D97-AF65-F5344CB8AC3E}">
        <p14:creationId xmlns:p14="http://schemas.microsoft.com/office/powerpoint/2010/main" val="2347564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D6C1F9-1CAA-D487-E88B-5EB055A0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58"/>
            <a:ext cx="9144000" cy="86930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to do when starting GLP-1 treatment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FB645A-5507-4349-3B68-2ED7D45423D9}"/>
              </a:ext>
            </a:extLst>
          </p:cNvPr>
          <p:cNvSpPr txBox="1">
            <a:spLocks/>
          </p:cNvSpPr>
          <p:nvPr/>
        </p:nvSpPr>
        <p:spPr>
          <a:xfrm>
            <a:off x="543753" y="1216717"/>
            <a:ext cx="8267366" cy="38947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low, Go slow</a:t>
            </a:r>
          </a:p>
          <a:p>
            <a:pPr lvl="1"/>
            <a:r>
              <a:rPr lang="en-US" sz="15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Gradual dose escalation reduces GI symptoms</a:t>
            </a:r>
          </a:p>
          <a:p>
            <a:pPr lvl="1"/>
            <a:r>
              <a:rPr lang="en-US" sz="15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Pause dose escalation until GI symptoms improve</a:t>
            </a:r>
          </a:p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Minimize meal size, avoid fatty/rich/greasy foods to mitigate GI issues</a:t>
            </a:r>
          </a:p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GLP1/GIP dual treatment has shown to reduce GI side effects compared to GLP-1 alone</a:t>
            </a:r>
          </a:p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Stay hydrated - keep up with water intake, ~64-96 oz water per day </a:t>
            </a:r>
          </a:p>
          <a:p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dietary fiber slowly (25+ grams/day, start fiber supplementation if unable to reach fiber goals), and </a:t>
            </a:r>
            <a:r>
              <a:rPr lang="en-US" sz="1800" dirty="0" err="1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Miralax</a:t>
            </a:r>
            <a:r>
              <a:rPr lang="en-US" sz="18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if constipated</a:t>
            </a:r>
          </a:p>
        </p:txBody>
      </p:sp>
    </p:spTree>
    <p:extLst>
      <p:ext uri="{BB962C8B-B14F-4D97-AF65-F5344CB8AC3E}">
        <p14:creationId xmlns:p14="http://schemas.microsoft.com/office/powerpoint/2010/main" val="271915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Case (</a:t>
            </a:r>
            <a:r>
              <a:rPr lang="en-US" dirty="0" err="1">
                <a:latin typeface="+mj-lt"/>
              </a:rPr>
              <a:t>Cont</a:t>
            </a:r>
            <a:r>
              <a:rPr lang="en-US" dirty="0">
                <a:latin typeface="+mj-lt"/>
              </a:rPr>
              <a:t>’)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Eating habit: eat on the go, no regular schedule, skipped meal due to her work, large meal at dinner, snack throughout the day</a:t>
            </a:r>
          </a:p>
          <a:p>
            <a:r>
              <a:rPr lang="en-US" dirty="0">
                <a:latin typeface="+mj-lt"/>
              </a:rPr>
              <a:t>Attempts: work on healthy food choice, </a:t>
            </a:r>
            <a:r>
              <a:rPr lang="en-US" dirty="0" err="1">
                <a:latin typeface="+mj-lt"/>
              </a:rPr>
              <a:t>MyFitnesspal</a:t>
            </a:r>
            <a:r>
              <a:rPr lang="en-US" dirty="0">
                <a:latin typeface="+mj-lt"/>
              </a:rPr>
              <a:t> – not successful</a:t>
            </a:r>
          </a:p>
          <a:p>
            <a:r>
              <a:rPr lang="en-US" dirty="0">
                <a:latin typeface="+mj-lt"/>
              </a:rPr>
              <a:t>Work as a realtor</a:t>
            </a:r>
          </a:p>
          <a:p>
            <a:r>
              <a:rPr lang="en-US" dirty="0">
                <a:latin typeface="+mj-lt"/>
              </a:rPr>
              <a:t>Exercise: active but no regular exercise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Weight 272 </a:t>
            </a:r>
            <a:r>
              <a:rPr lang="en-US" dirty="0" err="1">
                <a:latin typeface="+mj-lt"/>
              </a:rPr>
              <a:t>lbs</a:t>
            </a:r>
            <a:r>
              <a:rPr lang="en-US" dirty="0">
                <a:latin typeface="+mj-lt"/>
              </a:rPr>
              <a:t>, height 5’5”, BMI 45 lg/m^2</a:t>
            </a:r>
          </a:p>
        </p:txBody>
      </p:sp>
    </p:spTree>
    <p:extLst>
      <p:ext uri="{BB962C8B-B14F-4D97-AF65-F5344CB8AC3E}">
        <p14:creationId xmlns:p14="http://schemas.microsoft.com/office/powerpoint/2010/main" val="10623613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702" y="354019"/>
            <a:ext cx="8520600" cy="5727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Oral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37" y="1301918"/>
            <a:ext cx="3776813" cy="2311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709" y="1249993"/>
            <a:ext cx="3684588" cy="23158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532" y="3941001"/>
            <a:ext cx="8069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 dose oral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(25-50 mg) for treatment of obesity without type 2 diabetes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OASIS-1 trial – 15% mean weight loss with oral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semaglutide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vs -2.4% with placebo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9878" y="4772571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Knop, Lancet 2023</a:t>
            </a:r>
          </a:p>
        </p:txBody>
      </p:sp>
    </p:spTree>
    <p:extLst>
      <p:ext uri="{BB962C8B-B14F-4D97-AF65-F5344CB8AC3E}">
        <p14:creationId xmlns:p14="http://schemas.microsoft.com/office/powerpoint/2010/main" val="3123908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260"/>
            <a:ext cx="5015548" cy="572700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 GLP-1 based Therapy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302902" y="1167490"/>
            <a:ext cx="3999900" cy="3416400"/>
          </a:xfrm>
        </p:spPr>
        <p:txBody>
          <a:bodyPr/>
          <a:lstStyle/>
          <a:p>
            <a:r>
              <a:rPr lang="en-US" sz="1800" kern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GLP-1 is the backbone of the pipeline for gut hormone-based obesity treatments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Mono-agonist, dual-agonist and triple-agonist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981" y="66908"/>
            <a:ext cx="4399820" cy="47166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5776" y="4783574"/>
            <a:ext cx="3578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Melson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International Journal of Obesity, 2024</a:t>
            </a:r>
          </a:p>
        </p:txBody>
      </p:sp>
    </p:spTree>
    <p:extLst>
      <p:ext uri="{BB962C8B-B14F-4D97-AF65-F5344CB8AC3E}">
        <p14:creationId xmlns:p14="http://schemas.microsoft.com/office/powerpoint/2010/main" val="1572717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tatic01.nyt.com/images/2022/01/18/well/11askwell-bellyfat1/merlin_200006541_7a5246fd-5f58-4e52-aac9-df50fe9e7e2e-articleLarge.jpg?quality=75&amp;auto=webp&amp;disable=up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3" y="200722"/>
            <a:ext cx="3389971" cy="477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98" y="1991768"/>
            <a:ext cx="4267201" cy="230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810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A3A9-7FDC-4047-B8F2-6CC13D7744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49593" y="1657738"/>
            <a:ext cx="2375276" cy="1234678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 Loss Medication Assessment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Timeline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1E811B7-7C41-F94A-BCDB-0DBFC6431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3882236"/>
              </p:ext>
            </p:extLst>
          </p:nvPr>
        </p:nvGraphicFramePr>
        <p:xfrm>
          <a:off x="149649" y="250219"/>
          <a:ext cx="6217006" cy="4428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653A2A0-2C4D-B840-AA6E-0915E90C3608}"/>
              </a:ext>
            </a:extLst>
          </p:cNvPr>
          <p:cNvSpPr txBox="1"/>
          <p:nvPr/>
        </p:nvSpPr>
        <p:spPr>
          <a:xfrm>
            <a:off x="6694310" y="4616918"/>
            <a:ext cx="227617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*General guide, efficacy </a:t>
            </a:r>
          </a:p>
          <a:p>
            <a:pPr algn="ctr"/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determined per provider discretion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70" y="4814408"/>
            <a:ext cx="24032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Courtesy by Lauren Bloch, MTM </a:t>
            </a:r>
            <a:r>
              <a:rPr lang="en-US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PharmD</a:t>
            </a: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202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75604"/>
            <a:ext cx="8520600" cy="572700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Home Messages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891218"/>
            <a:ext cx="8520600" cy="3623207"/>
          </a:xfrm>
        </p:spPr>
        <p:txBody>
          <a:bodyPr/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 is a chronic disease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Medications are used as an adjunct to nutritional/lifestyle modification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GLP-1/GIP based medications are increasingly popular medications approved for the treatment of obesity and type 2 diabetes</a:t>
            </a:r>
          </a:p>
          <a:p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GLP1/GIP receptor are widely expressed in multiple organs so it has pleiotropic effect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Glucose lowering effects – stimulate beta cell function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Reduction of glucagon secretion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Delay gastric emptying time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Induce satiety</a:t>
            </a:r>
          </a:p>
          <a:p>
            <a:pPr lvl="1">
              <a:lnSpc>
                <a:spcPct val="100000"/>
              </a:lnSpc>
            </a:pPr>
            <a:r>
              <a:rPr lang="en-US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Beneficial effect on cardiovascular risk, renal progression, CNS (neurodegenerative) and possible fertility benefit</a:t>
            </a:r>
          </a:p>
          <a:p>
            <a:pPr marL="0" lvl="0" indent="45720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1100"/>
              <a:buNone/>
            </a:pPr>
            <a:endParaRPr lang="en-US" sz="16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1076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>
            <a:spLocks noGrp="1"/>
          </p:cNvSpPr>
          <p:nvPr>
            <p:ph type="title"/>
          </p:nvPr>
        </p:nvSpPr>
        <p:spPr>
          <a:xfrm>
            <a:off x="311700" y="23720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Home Messages</a:t>
            </a: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6" name="Google Shape;226;p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Medications require close monitoring for safety and efficacy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Several barriers in prescribing GLP-1/GIP medication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Side effects</a:t>
            </a:r>
          </a:p>
          <a:p>
            <a:pPr marL="742950" lvl="1" indent="-28575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 and lack of consistent, and complete insurance coverage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Several challenges on successful weight loss 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Adaptive biological response to weight loss 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Weight maintenance requires lifelong attention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Cognitive and behavioral reinforcement require to maintain long-term lifestyle modification</a:t>
            </a:r>
          </a:p>
          <a:p>
            <a:pPr marL="742950" lvl="1" indent="-285750"/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Thank you for your attention</a:t>
            </a:r>
            <a:br>
              <a:rPr lang="en-US" dirty="0">
                <a:latin typeface="+mj-lt"/>
              </a:rPr>
            </a:br>
            <a:r>
              <a:rPr lang="en-US" sz="2400" dirty="0">
                <a:latin typeface="+mj-lt"/>
              </a:rPr>
              <a:t>hari0049@umn.edu</a:t>
            </a:r>
          </a:p>
        </p:txBody>
      </p:sp>
    </p:spTree>
    <p:extLst>
      <p:ext uri="{BB962C8B-B14F-4D97-AF65-F5344CB8AC3E}">
        <p14:creationId xmlns:p14="http://schemas.microsoft.com/office/powerpoint/2010/main" val="1770358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Objectives</a:t>
            </a:r>
            <a:endParaRPr dirty="0">
              <a:latin typeface="+mj-lt"/>
            </a:endParaRPr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Upon completion, participants will be able to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1)  Understand the currently available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weight loss medication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focusing on GLP-1 therapy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2)  Discuss the side effects and safety concerns of GLP-1 and future trends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3)  Apply practical strategies for primary care management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56" y="255051"/>
            <a:ext cx="8862636" cy="572700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Nearly half of the US population will be obese by 2030</a:t>
            </a:r>
          </a:p>
        </p:txBody>
      </p:sp>
      <p:pic>
        <p:nvPicPr>
          <p:cNvPr id="4" name="Picture 2" descr="A two-line graph that shows trends in age-adjusted obesity and severe obesity prevalence among adults aged 20 and over, in the United States from year cycles 1999 and 2000 through 2017 and 2018.&lt;br /&gt;The age-adjusted prevalence of obesity was 30.5% in 1999-2000 and rose steadily to 42.4% by 2017-2018.&lt;br /&gt;The age-adjusted prevalence of severe obesity was 4.7% in 1999-2000 and rose steadily to 9.2% by 2017-2018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t="3770" r="8321" b="3192"/>
          <a:stretch/>
        </p:blipFill>
        <p:spPr bwMode="auto">
          <a:xfrm>
            <a:off x="271854" y="1084408"/>
            <a:ext cx="4113799" cy="231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367" y="3659908"/>
            <a:ext cx="3909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cs typeface="Calibri" panose="020F0502020204030204" pitchFamily="34" charset="0"/>
              </a:rPr>
              <a:t>Nearly 1 in 3 adults (30.7%) are overweight</a:t>
            </a:r>
          </a:p>
          <a:p>
            <a:r>
              <a:rPr lang="en-US" dirty="0">
                <a:latin typeface="+mj-lt"/>
                <a:cs typeface="Calibri" panose="020F0502020204030204" pitchFamily="34" charset="0"/>
              </a:rPr>
              <a:t>More than 2 in 5 adults (42.4%) have obesity</a:t>
            </a:r>
          </a:p>
          <a:p>
            <a:endParaRPr lang="en-US" dirty="0">
              <a:solidFill>
                <a:srgbClr val="575757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dirty="0">
                <a:latin typeface="+mj-lt"/>
                <a:cs typeface="Calibri" panose="020F0502020204030204" pitchFamily="34" charset="0"/>
              </a:rPr>
              <a:t>NHANES 1999-2018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849A9-EAC4-AF43-AE09-2207822190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17337" r="3540" b="12462"/>
          <a:stretch/>
        </p:blipFill>
        <p:spPr>
          <a:xfrm>
            <a:off x="4636737" y="1011652"/>
            <a:ext cx="4318597" cy="1818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BBBA23-F9FE-A64C-A86A-B0F2EC485E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6411" r="3428" b="12462"/>
          <a:stretch/>
        </p:blipFill>
        <p:spPr>
          <a:xfrm>
            <a:off x="4541664" y="2961892"/>
            <a:ext cx="4506518" cy="1901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817D57-9597-8341-8CB3-6590C0828D69}"/>
              </a:ext>
            </a:extLst>
          </p:cNvPr>
          <p:cNvSpPr/>
          <p:nvPr/>
        </p:nvSpPr>
        <p:spPr>
          <a:xfrm>
            <a:off x="6963946" y="4835723"/>
            <a:ext cx="21800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+mj-lt"/>
                <a:cs typeface="Calibri" panose="020F0502020204030204" pitchFamily="34" charset="0"/>
              </a:rPr>
              <a:t>Ward ZJ, NEJM </a:t>
            </a:r>
            <a:r>
              <a:rPr lang="en-US" sz="12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+mj-lt"/>
                <a:cs typeface="Calibri" panose="020F0502020204030204" pitchFamily="34" charset="0"/>
              </a:rPr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5631" y="1191366"/>
            <a:ext cx="7072738" cy="311109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8"/>
          <p:cNvSpPr txBox="1">
            <a:spLocks noGrp="1"/>
          </p:cNvSpPr>
          <p:nvPr>
            <p:ph type="title"/>
          </p:nvPr>
        </p:nvSpPr>
        <p:spPr>
          <a:xfrm>
            <a:off x="630300" y="211441"/>
            <a:ext cx="7883400" cy="814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32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Obesity-Related Disorders</a:t>
            </a:r>
            <a:endParaRPr sz="3200" dirty="0">
              <a:solidFill>
                <a:srgbClr val="0F0F1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22992" y="4757403"/>
            <a:ext cx="240963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0F0F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Müller Nature Reviews 2022</a:t>
            </a:r>
          </a:p>
        </p:txBody>
      </p:sp>
    </p:spTree>
    <p:extLst>
      <p:ext uri="{BB962C8B-B14F-4D97-AF65-F5344CB8AC3E}">
        <p14:creationId xmlns:p14="http://schemas.microsoft.com/office/powerpoint/2010/main" val="4196782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67" y="306348"/>
            <a:ext cx="8520600" cy="572700"/>
          </a:xfrm>
        </p:spPr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Medical Association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44059" y="1354001"/>
            <a:ext cx="3816743" cy="219406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 recognizes obesity as a disease state with multiple pathophysiological aspects requiring a range of interventions to advance obesity treatment and prevention since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849" t="114" r="19282" b="-114"/>
          <a:stretch/>
        </p:blipFill>
        <p:spPr>
          <a:xfrm>
            <a:off x="4534829" y="1008391"/>
            <a:ext cx="3650307" cy="40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0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0098"/>
            <a:ext cx="8839197" cy="4837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</TotalTime>
  <Words>1993</Words>
  <Application>Microsoft Office PowerPoint</Application>
  <PresentationFormat>On-screen Show (16:9)</PresentationFormat>
  <Paragraphs>240</Paragraphs>
  <Slides>46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Raleway</vt:lpstr>
      <vt:lpstr>Lexend</vt:lpstr>
      <vt:lpstr>Calibri(Headings)</vt:lpstr>
      <vt:lpstr>Courier New</vt:lpstr>
      <vt:lpstr>Calibri </vt:lpstr>
      <vt:lpstr>Arial</vt:lpstr>
      <vt:lpstr>Calibri</vt:lpstr>
      <vt:lpstr>Simple Light</vt:lpstr>
      <vt:lpstr>Weight Loss Medications: Current Challenges and Emerging Therapies in Primary Care Focus on GLP-1 Based Therapy</vt:lpstr>
      <vt:lpstr>Disclosure</vt:lpstr>
      <vt:lpstr>Case</vt:lpstr>
      <vt:lpstr>Case (Cont’)</vt:lpstr>
      <vt:lpstr>Objectives</vt:lpstr>
      <vt:lpstr>Nearly half of the US population will be obese by 2030</vt:lpstr>
      <vt:lpstr>Obesity-Related Disorders</vt:lpstr>
      <vt:lpstr>American Medical Association</vt:lpstr>
      <vt:lpstr>PowerPoint Presentation</vt:lpstr>
      <vt:lpstr>PowerPoint Presentation</vt:lpstr>
      <vt:lpstr>Challenges in Weight Loss</vt:lpstr>
      <vt:lpstr>Regulation of Energy Balance is Complex</vt:lpstr>
      <vt:lpstr>Weight Change with Lifestyle Intervention</vt:lpstr>
      <vt:lpstr>PowerPoint Presentation</vt:lpstr>
      <vt:lpstr>Weight Management Options</vt:lpstr>
      <vt:lpstr>Current Weight Loss Medication Options</vt:lpstr>
      <vt:lpstr>PowerPoint Presentation</vt:lpstr>
      <vt:lpstr>PowerPoint Presentation</vt:lpstr>
      <vt:lpstr>PowerPoint Presentation</vt:lpstr>
      <vt:lpstr>Incretin Hormones</vt:lpstr>
      <vt:lpstr> GLP-1 and Appetite Suppression</vt:lpstr>
      <vt:lpstr>PowerPoint Presentation</vt:lpstr>
      <vt:lpstr>GLP-1 and GIP effects at the different organs</vt:lpstr>
      <vt:lpstr>Timeline of the Discovery of Incretin-based Therapies</vt:lpstr>
      <vt:lpstr>FDA approved GLP-1 based Treatment</vt:lpstr>
      <vt:lpstr>Liraglutide (SCALE Trials)</vt:lpstr>
      <vt:lpstr>Semaglutide 2.4 mg (STEP Trials)</vt:lpstr>
      <vt:lpstr>Tirzepatide (Surmount Trials)</vt:lpstr>
      <vt:lpstr>Tirzepatide vs Semaglutide in Type 2 Diabetes Trial  </vt:lpstr>
      <vt:lpstr>Withdrawing Tirzepatide led to Weight Regain</vt:lpstr>
      <vt:lpstr>Summary of GLP-1 Treatments for Obesity</vt:lpstr>
      <vt:lpstr>Indications of GLP-1 based treatment</vt:lpstr>
      <vt:lpstr>GI Adverse Effects</vt:lpstr>
      <vt:lpstr>PowerPoint Presentation</vt:lpstr>
      <vt:lpstr>Pancreatitis Risk</vt:lpstr>
      <vt:lpstr>Other potential side effects</vt:lpstr>
      <vt:lpstr>Concern for Medullary Thyroid Carcinoma and  Multiple Endocrine Neoplasia-2 (MEN-2)</vt:lpstr>
      <vt:lpstr>GLP-1RA and Pregnancy </vt:lpstr>
      <vt:lpstr>What to do when starting GLP-1 treatment</vt:lpstr>
      <vt:lpstr>Oral Semaglutide </vt:lpstr>
      <vt:lpstr>New GLP-1 based Therapy</vt:lpstr>
      <vt:lpstr>PowerPoint Presentation</vt:lpstr>
      <vt:lpstr>Weight Loss Medication Assessment  Timeline</vt:lpstr>
      <vt:lpstr>Take Home Messages</vt:lpstr>
      <vt:lpstr>Take Home Messages</vt:lpstr>
      <vt:lpstr>Thank you for your attention hari0049@umn.edu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Weight Gain in Midlife:  Role of GLP-1 Therapy in Women’s Health</dc:title>
  <dc:creator>Tasma Harindhanavudhi</dc:creator>
  <cp:lastModifiedBy>Tasma Harindhanavudhi</cp:lastModifiedBy>
  <cp:revision>189</cp:revision>
  <dcterms:modified xsi:type="dcterms:W3CDTF">2025-05-08T21:14:37Z</dcterms:modified>
</cp:coreProperties>
</file>