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67" r:id="rId3"/>
    <p:sldId id="281" r:id="rId4"/>
    <p:sldId id="296" r:id="rId5"/>
    <p:sldId id="270" r:id="rId6"/>
    <p:sldId id="297" r:id="rId7"/>
    <p:sldId id="298" r:id="rId8"/>
    <p:sldId id="271" r:id="rId9"/>
    <p:sldId id="292" r:id="rId10"/>
    <p:sldId id="275" r:id="rId11"/>
    <p:sldId id="273" r:id="rId12"/>
    <p:sldId id="293" r:id="rId13"/>
    <p:sldId id="274" r:id="rId14"/>
    <p:sldId id="295" r:id="rId15"/>
    <p:sldId id="299" r:id="rId16"/>
    <p:sldId id="272" r:id="rId17"/>
    <p:sldId id="276" r:id="rId18"/>
    <p:sldId id="294" r:id="rId19"/>
    <p:sldId id="289" r:id="rId20"/>
    <p:sldId id="283" r:id="rId21"/>
    <p:sldId id="290" r:id="rId22"/>
    <p:sldId id="291" r:id="rId23"/>
    <p:sldId id="284" r:id="rId24"/>
    <p:sldId id="285" r:id="rId25"/>
    <p:sldId id="268" r:id="rId26"/>
    <p:sldId id="269" r:id="rId27"/>
    <p:sldId id="260" r:id="rId28"/>
    <p:sldId id="259" r:id="rId29"/>
    <p:sldId id="266" r:id="rId30"/>
    <p:sldId id="300" r:id="rId31"/>
    <p:sldId id="265" r:id="rId32"/>
    <p:sldId id="277" r:id="rId33"/>
    <p:sldId id="288" r:id="rId34"/>
    <p:sldId id="282" r:id="rId35"/>
    <p:sldId id="286" r:id="rId36"/>
    <p:sldId id="279" r:id="rId37"/>
    <p:sldId id="27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05AD"/>
    <a:srgbClr val="90B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17" autoAdjust="0"/>
    <p:restoredTop sz="87893" autoAdjust="0"/>
  </p:normalViewPr>
  <p:slideViewPr>
    <p:cSldViewPr>
      <p:cViewPr>
        <p:scale>
          <a:sx n="81" d="100"/>
          <a:sy n="81" d="100"/>
        </p:scale>
        <p:origin x="-1709"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9A9551-7A7C-41EC-B2C4-9F3EB302A89D}" type="datetimeFigureOut">
              <a:rPr lang="en-US" smtClean="0"/>
              <a:pPr/>
              <a:t>2/12/2015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5D1D0C-6A8E-4F51-9305-F5EDB5F21E35}" type="slidenum">
              <a:rPr lang="en-US" smtClean="0"/>
              <a:pPr/>
              <a:t>‹#›</a:t>
            </a:fld>
            <a:endParaRPr lang="en-US"/>
          </a:p>
        </p:txBody>
      </p:sp>
    </p:spTree>
    <p:extLst>
      <p:ext uri="{BB962C8B-B14F-4D97-AF65-F5344CB8AC3E}">
        <p14:creationId xmlns:p14="http://schemas.microsoft.com/office/powerpoint/2010/main" val="325559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mail.mayo.edu/owa/redir.aspx?SURL=CFfn8zVhYTUtMI-O-J8bwyOVE_Fjmvi6XFYpVOhdAGzq20zmoRTSCG0AYQBpAGwAdABvADoAcgBlAGcAaQBvAG4AMgBiAG8AYQByAGQAQABnAG0AYQBpAGwALgBjAG8AbQA.&amp;URL=mailto:region2board@gmail.co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5D1D0C-6A8E-4F51-9305-F5EDB5F21E35}"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MEDPAC</a:t>
            </a:r>
            <a:r>
              <a:rPr lang="en-US" dirty="0" smtClean="0">
                <a:sym typeface="Wingdings" panose="05000000000000000000" pitchFamily="2" charset="2"/>
              </a:rPr>
              <a:t> http://www.mnmed.org/Advocacy/MEDPAC</a:t>
            </a:r>
          </a:p>
          <a:p>
            <a:r>
              <a:rPr lang="en-US" dirty="0" smtClean="0">
                <a:sym typeface="Wingdings" panose="05000000000000000000" pitchFamily="2" charset="2"/>
              </a:rPr>
              <a:t>MMA Day at the Capitol http://www.mnmed.org/Advocacy/Day-at-the-Capitol</a:t>
            </a:r>
          </a:p>
          <a:p>
            <a:r>
              <a:rPr lang="en-US" dirty="0" smtClean="0">
                <a:sym typeface="Wingdings" panose="05000000000000000000" pitchFamily="2" charset="2"/>
              </a:rPr>
              <a:t>AMA Advocacy Day  http://www.ama-assn.org/ama/pub/about-ama/our-people/member-groups-sections/medical-student-section/news-events/advocacy-day.page?</a:t>
            </a:r>
          </a:p>
          <a:p>
            <a:r>
              <a:rPr lang="en-US" dirty="0" smtClean="0">
                <a:sym typeface="Wingdings" panose="05000000000000000000" pitchFamily="2" charset="2"/>
              </a:rPr>
              <a:t>Region</a:t>
            </a:r>
            <a:r>
              <a:rPr lang="en-US" baseline="0" dirty="0" smtClean="0">
                <a:sym typeface="Wingdings" panose="05000000000000000000" pitchFamily="2" charset="2"/>
              </a:rPr>
              <a:t> 2 Meeting Registration https://apps.ama-assn.org/mtgreg/register/search?EID=20151042E&amp;TID=qngZgXsXq56Qfzsvi%252b9BRw%253d%253d&amp;OID=130</a:t>
            </a:r>
          </a:p>
          <a:p>
            <a:r>
              <a:rPr lang="en-US" baseline="0" dirty="0" smtClean="0">
                <a:sym typeface="Wingdings" panose="05000000000000000000" pitchFamily="2" charset="2"/>
              </a:rPr>
              <a:t>Region 2 Mailing List if you want to be added </a:t>
            </a:r>
            <a:r>
              <a:rPr lang="en-US" sz="1200" b="0" i="0" kern="1200" dirty="0" smtClean="0">
                <a:solidFill>
                  <a:schemeClr val="tx1"/>
                </a:solidFill>
                <a:effectLst/>
                <a:latin typeface="+mn-lt"/>
                <a:ea typeface="+mn-ea"/>
                <a:cs typeface="+mn-cs"/>
                <a:hlinkClick r:id="rId3"/>
              </a:rPr>
              <a:t>region2board@gmail.com</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AMA-MSS Annual Meeting</a:t>
            </a:r>
            <a:r>
              <a:rPr lang="en-US" sz="1200" b="0" i="0" kern="1200" dirty="0" smtClean="0">
                <a:solidFill>
                  <a:schemeClr val="tx1"/>
                </a:solidFill>
                <a:effectLst/>
                <a:latin typeface="+mn-lt"/>
                <a:ea typeface="+mn-ea"/>
                <a:cs typeface="+mn-cs"/>
                <a:sym typeface="Wingdings" panose="05000000000000000000" pitchFamily="2" charset="2"/>
              </a:rPr>
              <a:t> http://www.ama-assn.org/ama/pub/about-ama/our-people/member-groups-sections/medical-student-section/news-events/mss-meetings.page</a:t>
            </a:r>
            <a:endParaRPr lang="en-US" dirty="0"/>
          </a:p>
        </p:txBody>
      </p:sp>
      <p:sp>
        <p:nvSpPr>
          <p:cNvPr id="4" name="Slide Number Placeholder 3"/>
          <p:cNvSpPr>
            <a:spLocks noGrp="1"/>
          </p:cNvSpPr>
          <p:nvPr>
            <p:ph type="sldNum" sz="quarter" idx="10"/>
          </p:nvPr>
        </p:nvSpPr>
        <p:spPr/>
        <p:txBody>
          <a:bodyPr/>
          <a:lstStyle/>
          <a:p>
            <a:fld id="{D05D1D0C-6A8E-4F51-9305-F5EDB5F21E35}" type="slidenum">
              <a:rPr lang="en-US" smtClean="0"/>
              <a:pPr/>
              <a:t>35</a:t>
            </a:fld>
            <a:endParaRPr lang="en-US"/>
          </a:p>
        </p:txBody>
      </p:sp>
    </p:spTree>
    <p:extLst>
      <p:ext uri="{BB962C8B-B14F-4D97-AF65-F5344CB8AC3E}">
        <p14:creationId xmlns:p14="http://schemas.microsoft.com/office/powerpoint/2010/main" val="1720204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CECBB58-7636-4840-A7A2-A2CC86B043F1}" type="datetimeFigureOut">
              <a:rPr lang="en-US" smtClean="0"/>
              <a:pPr/>
              <a:t>2/12/2015</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CECBB58-7636-4840-A7A2-A2CC86B043F1}" type="datetimeFigureOut">
              <a:rPr lang="en-US" smtClean="0"/>
              <a:pPr/>
              <a:t>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43107-2687-4C63-BB80-8096037C032D}" type="slidenum">
              <a:rPr lang="en-US" smtClean="0"/>
              <a:pPr/>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CECBB58-7636-4840-A7A2-A2CC86B043F1}" type="datetimeFigureOut">
              <a:rPr lang="en-US" smtClean="0"/>
              <a:pPr/>
              <a:t>2/12/2015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D43107-2687-4C63-BB80-8096037C032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DCECBB58-7636-4840-A7A2-A2CC86B043F1}" type="datetimeFigureOut">
              <a:rPr lang="en-US" smtClean="0"/>
              <a:pPr/>
              <a:t>2/12/2015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D43107-2687-4C63-BB80-8096037C032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81093" y="3733800"/>
            <a:ext cx="325526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CECBB58-7636-4840-A7A2-A2CC86B043F1}" type="datetimeFigureOut">
              <a:rPr lang="en-US" smtClean="0"/>
              <a:pPr/>
              <a:t>2/12/2015</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CECBB58-7636-4840-A7A2-A2CC86B043F1}" type="datetimeFigureOut">
              <a:rPr lang="en-US" smtClean="0"/>
              <a:pPr/>
              <a:t>2/12/2015</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D2D43107-2687-4C63-BB80-8096037C032D}" type="slidenum">
              <a:rPr lang="en-US" smtClean="0"/>
              <a:pPr/>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ECBB58-7636-4840-A7A2-A2CC86B043F1}" type="datetimeFigureOut">
              <a:rPr lang="en-US" smtClean="0"/>
              <a:pPr/>
              <a:t>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43107-2687-4C63-BB80-8096037C032D}" type="slidenum">
              <a:rPr lang="en-US" smtClean="0"/>
              <a:pPr/>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DCECBB58-7636-4840-A7A2-A2CC86B043F1}" type="datetimeFigureOut">
              <a:rPr lang="en-US" smtClean="0"/>
              <a:pPr/>
              <a:t>2/12/2015</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D2D43107-2687-4C63-BB80-8096037C032D}"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DCECBB58-7636-4840-A7A2-A2CC86B043F1}" type="datetimeFigureOut">
              <a:rPr lang="en-US" smtClean="0"/>
              <a:pPr/>
              <a:t>2/12/2015</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D2D43107-2687-4C63-BB80-8096037C032D}"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Click icon to add picture</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DCECBB58-7636-4840-A7A2-A2CC86B043F1}" type="datetimeFigureOut">
              <a:rPr lang="en-US" smtClean="0"/>
              <a:pPr/>
              <a:t>2/12/2015</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D2D43107-2687-4C63-BB80-8096037C032D}" type="slidenum">
              <a:rPr lang="en-US" smtClean="0"/>
              <a:pPr/>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Click icon to add picture</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Click icon to add picture</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CECBB58-7636-4840-A7A2-A2CC86B043F1}" type="datetimeFigureOut">
              <a:rPr lang="en-US" smtClean="0"/>
              <a:pPr/>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43107-2687-4C63-BB80-8096037C03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CECBB58-7636-4840-A7A2-A2CC86B043F1}" type="datetimeFigureOut">
              <a:rPr lang="en-US" smtClean="0"/>
              <a:pPr/>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43107-2687-4C63-BB80-8096037C032D}"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CECBB58-7636-4840-A7A2-A2CC86B043F1}" type="datetimeFigureOut">
              <a:rPr lang="en-US" smtClean="0"/>
              <a:pPr/>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43107-2687-4C63-BB80-8096037C032D}" type="slidenum">
              <a:rPr lang="en-US" smtClean="0"/>
              <a:pPr/>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CECBB58-7636-4840-A7A2-A2CC86B043F1}" type="datetimeFigureOut">
              <a:rPr lang="en-US" smtClean="0"/>
              <a:pPr/>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D43107-2687-4C63-BB80-8096037C032D}"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DCECBB58-7636-4840-A7A2-A2CC86B043F1}" type="datetimeFigureOut">
              <a:rPr lang="en-US" smtClean="0"/>
              <a:pPr/>
              <a:t>2/12/2015</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Click icon to add picture</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Click icon to add picture</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DCECBB58-7636-4840-A7A2-A2CC86B043F1}" type="datetimeFigureOut">
              <a:rPr lang="en-US" smtClean="0"/>
              <a:pPr/>
              <a:t>2/12/2015</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D2D43107-2687-4C63-BB80-8096037C032D}" type="slidenum">
              <a:rPr lang="en-US" smtClean="0"/>
              <a:pPr/>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DCECBB58-7636-4840-A7A2-A2CC86B043F1}" type="datetimeFigureOut">
              <a:rPr lang="en-US" smtClean="0"/>
              <a:pPr/>
              <a:t>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43107-2687-4C63-BB80-8096037C03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DCECBB58-7636-4840-A7A2-A2CC86B043F1}" type="datetimeFigureOut">
              <a:rPr lang="en-US" smtClean="0"/>
              <a:pPr/>
              <a:t>2/12/2015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D43107-2687-4C63-BB80-8096037C032D}" type="slidenum">
              <a:rPr lang="en-US" smtClean="0"/>
              <a:pPr/>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DCECBB58-7636-4840-A7A2-A2CC86B043F1}" type="datetimeFigureOut">
              <a:rPr lang="en-US" smtClean="0"/>
              <a:pPr/>
              <a:t>2/12/2015</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D2D43107-2687-4C63-BB80-8096037C03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DCECBB58-7636-4840-A7A2-A2CC86B043F1}" type="datetimeFigureOut">
              <a:rPr lang="en-US" smtClean="0"/>
              <a:pPr/>
              <a:t>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D43107-2687-4C63-BB80-8096037C032D}" type="slidenum">
              <a:rPr lang="en-US" smtClean="0"/>
              <a:pPr/>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DCECBB58-7636-4840-A7A2-A2CC86B043F1}" type="datetimeFigureOut">
              <a:rPr lang="en-US" smtClean="0"/>
              <a:pPr/>
              <a:t>2/12/2015</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D2D43107-2687-4C63-BB80-8096037C032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ama-assn.org/resources/doc/mss/mss-proceedings-all.pdf" TargetMode="External"/><Relationship Id="rId2" Type="http://schemas.openxmlformats.org/officeDocument/2006/relationships/hyperlink" Target="http://www.ama-assn.org/resources/doc/mss/resolution-checklist.pdf"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www.ama-assn.org/resources/doc/mss/mss_resolution_guide.pdf"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gif"/><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emf"/><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8458200" cy="1295400"/>
          </a:xfrm>
          <a:solidFill>
            <a:schemeClr val="bg1"/>
          </a:solidFill>
        </p:spPr>
        <p:txBody>
          <a:bodyPr/>
          <a:lstStyle/>
          <a:p>
            <a:r>
              <a:rPr lang="en-US" dirty="0" smtClean="0"/>
              <a:t>Resolution Writing 101, AMA Structure, and Upcoming Events!</a:t>
            </a:r>
            <a:endParaRPr lang="en-US" dirty="0"/>
          </a:p>
        </p:txBody>
      </p:sp>
      <p:sp>
        <p:nvSpPr>
          <p:cNvPr id="3" name="Subtitle 2"/>
          <p:cNvSpPr>
            <a:spLocks noGrp="1"/>
          </p:cNvSpPr>
          <p:nvPr>
            <p:ph type="subTitle" idx="1"/>
          </p:nvPr>
        </p:nvSpPr>
        <p:spPr>
          <a:xfrm>
            <a:off x="4800600" y="4876799"/>
            <a:ext cx="4419600" cy="2133601"/>
          </a:xfrm>
        </p:spPr>
        <p:txBody>
          <a:bodyPr>
            <a:normAutofit/>
          </a:bodyPr>
          <a:lstStyle/>
          <a:p>
            <a:r>
              <a:rPr lang="en-US" sz="1800" dirty="0" smtClean="0"/>
              <a:t>AMA Annual Meeting 2015</a:t>
            </a:r>
          </a:p>
          <a:p>
            <a:r>
              <a:rPr lang="en-US" sz="1800" dirty="0" smtClean="0"/>
              <a:t>June 4-6</a:t>
            </a:r>
            <a:r>
              <a:rPr lang="en-US" sz="1800" baseline="30000" dirty="0" smtClean="0"/>
              <a:t>th</a:t>
            </a:r>
            <a:r>
              <a:rPr lang="en-US" sz="1800" dirty="0" smtClean="0"/>
              <a:t> </a:t>
            </a:r>
          </a:p>
          <a:p>
            <a:r>
              <a:rPr lang="en-US" sz="1800" dirty="0" smtClean="0"/>
              <a:t>Chicago, IL	</a:t>
            </a:r>
            <a:r>
              <a:rPr lang="en-US" sz="1300" dirty="0" smtClean="0">
                <a:solidFill>
                  <a:schemeClr val="accent1"/>
                </a:solidFill>
              </a:rPr>
              <a:t>Presented by:</a:t>
            </a:r>
          </a:p>
          <a:p>
            <a:r>
              <a:rPr lang="en-US" sz="1300" dirty="0" smtClean="0">
                <a:solidFill>
                  <a:schemeClr val="tx2">
                    <a:lumMod val="75000"/>
                    <a:lumOff val="25000"/>
                  </a:schemeClr>
                </a:solidFill>
                <a:latin typeface="Rockwell"/>
              </a:rPr>
              <a:t>		</a:t>
            </a:r>
            <a:r>
              <a:rPr lang="en-US" sz="1300" dirty="0" smtClean="0">
                <a:solidFill>
                  <a:schemeClr val="tx2">
                    <a:lumMod val="75000"/>
                    <a:lumOff val="25000"/>
                  </a:schemeClr>
                </a:solidFill>
              </a:rPr>
              <a:t>Elizabeth Fracica (M3)</a:t>
            </a:r>
            <a:r>
              <a:rPr lang="en-US" dirty="0" smtClean="0">
                <a:solidFill>
                  <a:schemeClr val="tx2">
                    <a:lumMod val="75000"/>
                    <a:lumOff val="25000"/>
                  </a:schemeClr>
                </a:solidFill>
                <a:latin typeface="Rockwell"/>
              </a:rPr>
              <a:t>		    </a:t>
            </a:r>
            <a:r>
              <a:rPr lang="en-US" dirty="0">
                <a:solidFill>
                  <a:schemeClr val="tx2">
                    <a:lumMod val="75000"/>
                    <a:lumOff val="25000"/>
                  </a:schemeClr>
                </a:solidFill>
                <a:latin typeface="Rockwell"/>
              </a:rPr>
              <a:t> </a:t>
            </a:r>
            <a:r>
              <a:rPr lang="en-US" sz="700" dirty="0" smtClean="0">
                <a:solidFill>
                  <a:schemeClr val="tx2">
                    <a:lumMod val="75000"/>
                    <a:lumOff val="25000"/>
                  </a:schemeClr>
                </a:solidFill>
              </a:rPr>
              <a:t>A	 </a:t>
            </a:r>
            <a:r>
              <a:rPr lang="en-US" sz="1000" dirty="0" smtClean="0">
                <a:solidFill>
                  <a:schemeClr val="tx2">
                    <a:lumMod val="75000"/>
                    <a:lumOff val="25000"/>
                  </a:schemeClr>
                </a:solidFill>
              </a:rPr>
              <a:t>AMA-COLA </a:t>
            </a:r>
            <a:r>
              <a:rPr lang="en-US" sz="1000" dirty="0">
                <a:solidFill>
                  <a:schemeClr val="tx2">
                    <a:lumMod val="75000"/>
                    <a:lumOff val="25000"/>
                  </a:schemeClr>
                </a:solidFill>
              </a:rPr>
              <a:t>Vice Chair of </a:t>
            </a:r>
            <a:r>
              <a:rPr lang="en-US" sz="1000" dirty="0" smtClean="0">
                <a:solidFill>
                  <a:schemeClr val="tx2">
                    <a:lumMod val="75000"/>
                    <a:lumOff val="25000"/>
                  </a:schemeClr>
                </a:solidFill>
              </a:rPr>
              <a:t>Internal Affairs 		 AMA- Region 2 Alternate Delegate</a:t>
            </a:r>
            <a:endParaRPr lang="en-US" sz="1000" dirty="0">
              <a:solidFill>
                <a:schemeClr val="tx2">
                  <a:lumMod val="75000"/>
                  <a:lumOff val="25000"/>
                </a:schemeClr>
              </a:solidFill>
            </a:endParaRPr>
          </a:p>
          <a:p>
            <a:r>
              <a:rPr lang="en-US" sz="1000" dirty="0" smtClean="0">
                <a:solidFill>
                  <a:schemeClr val="tx2">
                    <a:lumMod val="75000"/>
                    <a:lumOff val="25000"/>
                  </a:schemeClr>
                </a:solidFill>
                <a:latin typeface="Rockwell"/>
              </a:rPr>
              <a:t>		 MEDPAC Board of Directors</a:t>
            </a:r>
          </a:p>
          <a:p>
            <a:r>
              <a:rPr lang="en-US" sz="1000" dirty="0" smtClean="0">
                <a:solidFill>
                  <a:schemeClr val="tx2">
                    <a:lumMod val="75000"/>
                    <a:lumOff val="25000"/>
                  </a:schemeClr>
                </a:solidFill>
                <a:latin typeface="Rockwell"/>
              </a:rPr>
              <a:t>		 MMA Policy Council member</a:t>
            </a:r>
          </a:p>
          <a:p>
            <a:r>
              <a:rPr lang="en-US" sz="700" dirty="0">
                <a:solidFill>
                  <a:schemeClr val="tx2">
                    <a:lumMod val="75000"/>
                    <a:lumOff val="25000"/>
                  </a:schemeClr>
                </a:solidFill>
                <a:latin typeface="Rockwell"/>
              </a:rPr>
              <a:t>	</a:t>
            </a:r>
            <a:r>
              <a:rPr lang="en-US" sz="700" dirty="0" smtClean="0">
                <a:solidFill>
                  <a:schemeClr val="tx2">
                    <a:lumMod val="75000"/>
                    <a:lumOff val="25000"/>
                  </a:schemeClr>
                </a:solidFill>
                <a:latin typeface="Rockwell"/>
              </a:rPr>
              <a:t>	</a:t>
            </a:r>
            <a:endParaRPr lang="en-US" sz="700" dirty="0">
              <a:solidFill>
                <a:schemeClr val="tx2">
                  <a:lumMod val="75000"/>
                  <a:lumOff val="25000"/>
                </a:schemeClr>
              </a:solidFill>
              <a:latin typeface="Rockwell"/>
            </a:endParaRPr>
          </a:p>
        </p:txBody>
      </p:sp>
      <p:pic>
        <p:nvPicPr>
          <p:cNvPr id="4" name="Picture 3"/>
          <p:cNvPicPr>
            <a:picLocks noChangeAspect="1"/>
          </p:cNvPicPr>
          <p:nvPr/>
        </p:nvPicPr>
        <p:blipFill>
          <a:blip r:embed="rId3"/>
          <a:stretch>
            <a:fillRect/>
          </a:stretch>
        </p:blipFill>
        <p:spPr>
          <a:xfrm>
            <a:off x="457200" y="304800"/>
            <a:ext cx="3810000" cy="2133600"/>
          </a:xfrm>
          <a:prstGeom prst="rect">
            <a:avLst/>
          </a:prstGeom>
        </p:spPr>
      </p:pic>
      <p:pic>
        <p:nvPicPr>
          <p:cNvPr id="5" name="Picture 4"/>
          <p:cNvPicPr>
            <a:picLocks noChangeAspect="1"/>
          </p:cNvPicPr>
          <p:nvPr/>
        </p:nvPicPr>
        <p:blipFill>
          <a:blip r:embed="rId4"/>
          <a:stretch>
            <a:fillRect/>
          </a:stretch>
        </p:blipFill>
        <p:spPr>
          <a:xfrm>
            <a:off x="304801" y="3461456"/>
            <a:ext cx="4343399" cy="3244144"/>
          </a:xfrm>
          <a:prstGeom prst="rect">
            <a:avLst/>
          </a:prstGeom>
        </p:spPr>
      </p:pic>
      <p:sp>
        <p:nvSpPr>
          <p:cNvPr id="6" name="Rectangle 5"/>
          <p:cNvSpPr/>
          <p:nvPr/>
        </p:nvSpPr>
        <p:spPr>
          <a:xfrm>
            <a:off x="4648200" y="5867400"/>
            <a:ext cx="1981200" cy="914400"/>
          </a:xfrm>
          <a:prstGeom prst="rect">
            <a:avLst/>
          </a:prstGeom>
          <a:gradFill>
            <a:gsLst>
              <a:gs pos="99000">
                <a:schemeClr val="accent1">
                  <a:shade val="40000"/>
                  <a:alpha val="100000"/>
                  <a:satMod val="150000"/>
                  <a:lumMod val="100000"/>
                </a:schemeClr>
              </a:gs>
              <a:gs pos="100000">
                <a:schemeClr val="accent1">
                  <a:tint val="70000"/>
                  <a:shade val="100000"/>
                  <a:alpha val="100000"/>
                  <a:satMod val="200000"/>
                  <a:lumMod val="10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780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28600" y="228600"/>
            <a:ext cx="7637838" cy="2819400"/>
          </a:xfrm>
          <a:prstGeom prst="rect">
            <a:avLst/>
          </a:prstGeom>
        </p:spPr>
      </p:pic>
      <p:pic>
        <p:nvPicPr>
          <p:cNvPr id="5" name="Picture 4"/>
          <p:cNvPicPr>
            <a:picLocks noChangeAspect="1"/>
          </p:cNvPicPr>
          <p:nvPr/>
        </p:nvPicPr>
        <p:blipFill>
          <a:blip r:embed="rId3"/>
          <a:stretch>
            <a:fillRect/>
          </a:stretch>
        </p:blipFill>
        <p:spPr>
          <a:xfrm>
            <a:off x="152400" y="2971800"/>
            <a:ext cx="6553200" cy="3647840"/>
          </a:xfrm>
          <a:prstGeom prst="rect">
            <a:avLst/>
          </a:prstGeom>
        </p:spPr>
      </p:pic>
      <p:pic>
        <p:nvPicPr>
          <p:cNvPr id="6" name="Picture 5"/>
          <p:cNvPicPr>
            <a:picLocks noChangeAspect="1"/>
          </p:cNvPicPr>
          <p:nvPr/>
        </p:nvPicPr>
        <p:blipFill>
          <a:blip r:embed="rId4"/>
          <a:stretch>
            <a:fillRect/>
          </a:stretch>
        </p:blipFill>
        <p:spPr>
          <a:xfrm>
            <a:off x="571500" y="1600200"/>
            <a:ext cx="8572500" cy="47161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Writing Your Resolution</a:t>
            </a:r>
            <a:endParaRPr lang="en-US" dirty="0"/>
          </a:p>
        </p:txBody>
      </p:sp>
      <p:sp>
        <p:nvSpPr>
          <p:cNvPr id="3" name="Content Placeholder 2"/>
          <p:cNvSpPr>
            <a:spLocks noGrp="1"/>
          </p:cNvSpPr>
          <p:nvPr>
            <p:ph idx="1"/>
          </p:nvPr>
        </p:nvSpPr>
        <p:spPr>
          <a:xfrm>
            <a:off x="381000" y="1295400"/>
            <a:ext cx="8153400" cy="5562600"/>
          </a:xfrm>
        </p:spPr>
        <p:txBody>
          <a:bodyPr>
            <a:normAutofit fontScale="92500" lnSpcReduction="20000"/>
          </a:bodyPr>
          <a:lstStyle/>
          <a:p>
            <a:r>
              <a:rPr lang="en-US" dirty="0" smtClean="0"/>
              <a:t>Resolution Writing Guide- word doc </a:t>
            </a:r>
          </a:p>
          <a:p>
            <a:r>
              <a:rPr lang="en-US" dirty="0" smtClean="0"/>
              <a:t>Whereas clauses</a:t>
            </a:r>
          </a:p>
          <a:p>
            <a:pPr lvl="1"/>
            <a:r>
              <a:rPr lang="en-US" dirty="0" smtClean="0"/>
              <a:t>Background info, statistics, studies, etc.</a:t>
            </a:r>
          </a:p>
          <a:p>
            <a:pPr lvl="1"/>
            <a:r>
              <a:rPr lang="en-US" dirty="0" smtClean="0"/>
              <a:t>(Remember to save a major point or two for testimony!)</a:t>
            </a:r>
          </a:p>
          <a:p>
            <a:r>
              <a:rPr lang="en-US" dirty="0" smtClean="0"/>
              <a:t>RESOLVED clauses</a:t>
            </a:r>
          </a:p>
          <a:p>
            <a:pPr lvl="1"/>
            <a:r>
              <a:rPr lang="en-US" dirty="0" smtClean="0"/>
              <a:t>Written immediately below that last Whereas clause</a:t>
            </a:r>
          </a:p>
          <a:p>
            <a:pPr lvl="1"/>
            <a:r>
              <a:rPr lang="en-US" dirty="0" smtClean="0"/>
              <a:t>Concise, specific, action-oriented</a:t>
            </a:r>
          </a:p>
          <a:p>
            <a:pPr lvl="1"/>
            <a:r>
              <a:rPr lang="en-US" dirty="0" smtClean="0"/>
              <a:t>Words like: “promote…,”  “examine…,” “study the impact/effects of…,” “support/not support…”</a:t>
            </a:r>
          </a:p>
          <a:p>
            <a:r>
              <a:rPr lang="en-US" dirty="0" smtClean="0"/>
              <a:t>PROOFREAD!</a:t>
            </a:r>
          </a:p>
          <a:p>
            <a:r>
              <a:rPr lang="en-US" dirty="0" smtClean="0"/>
              <a:t>K.I.S.S. (keep it short and simple)</a:t>
            </a:r>
          </a:p>
          <a:p>
            <a:r>
              <a:rPr lang="en-US" dirty="0" smtClean="0"/>
              <a:t>Get second (and third) opinions!</a:t>
            </a:r>
          </a:p>
          <a:p>
            <a:pPr lvl="1"/>
            <a:r>
              <a:rPr lang="en-US" dirty="0" smtClean="0"/>
              <a:t>Mayo Chapter Delegate to AMA-MSS Assembly (Elizabeth Fracica: fracica.elizabeth@mayo.edu)</a:t>
            </a:r>
          </a:p>
          <a:p>
            <a:pPr lvl="1"/>
            <a:r>
              <a:rPr lang="en-US" dirty="0" smtClean="0"/>
              <a:t>AMA-MSS State and/or Region Chair (Ryan Denu: rdenu@wisc.edu) </a:t>
            </a:r>
          </a:p>
          <a:p>
            <a:pPr lvl="1"/>
            <a:r>
              <a:rPr lang="en-US" dirty="0" smtClean="0"/>
              <a:t>AMA Regional 2 Delegates from MN:  Liz Fracica and Sagar Chawla</a:t>
            </a:r>
          </a:p>
        </p:txBody>
      </p:sp>
      <p:pic>
        <p:nvPicPr>
          <p:cNvPr id="4" name="Picture 3"/>
          <p:cNvPicPr>
            <a:picLocks noChangeAspect="1"/>
          </p:cNvPicPr>
          <p:nvPr/>
        </p:nvPicPr>
        <p:blipFill>
          <a:blip r:embed="rId2"/>
          <a:stretch>
            <a:fillRect/>
          </a:stretch>
        </p:blipFill>
        <p:spPr>
          <a:xfrm>
            <a:off x="1524000" y="228600"/>
            <a:ext cx="5384800" cy="606296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798" y="23813"/>
            <a:ext cx="6054702" cy="721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6512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556313" cy="1116106"/>
          </a:xfrm>
        </p:spPr>
        <p:txBody>
          <a:bodyPr/>
          <a:lstStyle/>
          <a:p>
            <a:r>
              <a:rPr lang="en-US" dirty="0" smtClean="0"/>
              <a:t>4. Submitting your Resolution</a:t>
            </a:r>
            <a:endParaRPr lang="en-US" dirty="0"/>
          </a:p>
        </p:txBody>
      </p:sp>
      <p:sp>
        <p:nvSpPr>
          <p:cNvPr id="3" name="Content Placeholder 2"/>
          <p:cNvSpPr>
            <a:spLocks noGrp="1"/>
          </p:cNvSpPr>
          <p:nvPr>
            <p:ph idx="1"/>
          </p:nvPr>
        </p:nvSpPr>
        <p:spPr>
          <a:xfrm>
            <a:off x="457200" y="1447800"/>
            <a:ext cx="7556313" cy="5410200"/>
          </a:xfrm>
        </p:spPr>
        <p:txBody>
          <a:bodyPr>
            <a:normAutofit/>
          </a:bodyPr>
          <a:lstStyle/>
          <a:p>
            <a:r>
              <a:rPr lang="en-US" dirty="0" smtClean="0"/>
              <a:t>Complete the MSS Resolution Checklist: </a:t>
            </a:r>
            <a:r>
              <a:rPr lang="en-US" sz="1200" dirty="0" smtClean="0">
                <a:hlinkClick r:id="rId2"/>
              </a:rPr>
              <a:t>http://www.ama-assn.org/resources/doc/mss/resolution-checklist.pdf</a:t>
            </a:r>
            <a:endParaRPr lang="en-US" sz="1200" dirty="0" smtClean="0"/>
          </a:p>
          <a:p>
            <a:r>
              <a:rPr lang="en-US" dirty="0" smtClean="0"/>
              <a:t>Review the AMA-MSS Summary of Actions: </a:t>
            </a:r>
            <a:r>
              <a:rPr lang="en-US" sz="1200" dirty="0" smtClean="0">
                <a:hlinkClick r:id="rId3"/>
              </a:rPr>
              <a:t>http://www.ama-assn.org/resources/doc/mss/mss-proceedings-all.pdf</a:t>
            </a:r>
            <a:r>
              <a:rPr lang="en-US" sz="1200" dirty="0" smtClean="0"/>
              <a:t> </a:t>
            </a:r>
            <a:r>
              <a:rPr lang="en-US" dirty="0" smtClean="0"/>
              <a:t>(to ensure your idea hasn’t already been addressed</a:t>
            </a:r>
          </a:p>
          <a:p>
            <a:r>
              <a:rPr lang="en-US" dirty="0" smtClean="0"/>
              <a:t>Review the AMA-MSS Resolution Writing </a:t>
            </a:r>
            <a:r>
              <a:rPr lang="en-US" dirty="0" err="1" smtClean="0"/>
              <a:t>guide</a:t>
            </a:r>
            <a:r>
              <a:rPr lang="en-US" sz="1200" dirty="0" err="1" smtClean="0">
                <a:hlinkClick r:id="rId4"/>
              </a:rPr>
              <a:t>http://www.ama-assn.org/resources/doc/mss/mss_resolution_guide.pdf</a:t>
            </a:r>
            <a:r>
              <a:rPr lang="en-US" sz="1200" dirty="0" smtClean="0"/>
              <a:t> </a:t>
            </a:r>
          </a:p>
          <a:p>
            <a:r>
              <a:rPr lang="en-US" dirty="0"/>
              <a:t>Be aware of deadlines!</a:t>
            </a:r>
          </a:p>
          <a:p>
            <a:pPr lvl="1"/>
            <a:r>
              <a:rPr lang="en-US" dirty="0"/>
              <a:t>(generally just a little over 1 month before the meeting</a:t>
            </a:r>
            <a:r>
              <a:rPr lang="en-US" dirty="0" smtClean="0"/>
              <a:t>)</a:t>
            </a:r>
            <a:endParaRPr lang="en-US" sz="1200" dirty="0" smtClean="0"/>
          </a:p>
          <a:p>
            <a:pPr algn="ctr">
              <a:buNone/>
            </a:pPr>
            <a:endParaRPr lang="en-US" sz="2400" dirty="0" smtClean="0">
              <a:solidFill>
                <a:srgbClr val="0070C0"/>
              </a:solidFill>
            </a:endParaRPr>
          </a:p>
          <a:p>
            <a:pPr>
              <a:buNone/>
            </a:pPr>
            <a:r>
              <a:rPr lang="en-US" sz="2400" dirty="0" smtClean="0">
                <a:solidFill>
                  <a:srgbClr val="0070C0"/>
                </a:solidFill>
              </a:rPr>
              <a:t>            </a:t>
            </a:r>
            <a:r>
              <a:rPr lang="en-US" sz="2400" dirty="0" smtClean="0">
                <a:solidFill>
                  <a:srgbClr val="0070C0"/>
                </a:solidFill>
                <a:latin typeface="Cooper Black" panose="0208090404030B020404" pitchFamily="18" charset="0"/>
              </a:rPr>
              <a:t>YOU’RE READY TO SUBMIT! </a:t>
            </a:r>
            <a:endParaRPr lang="en-US" sz="2400" dirty="0">
              <a:solidFill>
                <a:srgbClr val="0070C0"/>
              </a:solidFill>
              <a:latin typeface="Cooper Black" panose="0208090404030B020404" pitchFamily="18" charset="0"/>
            </a:endParaRPr>
          </a:p>
        </p:txBody>
      </p:sp>
      <p:pic>
        <p:nvPicPr>
          <p:cNvPr id="4" name="Picture 3"/>
          <p:cNvPicPr>
            <a:picLocks noChangeAspect="1"/>
          </p:cNvPicPr>
          <p:nvPr/>
        </p:nvPicPr>
        <p:blipFill>
          <a:blip r:embed="rId5"/>
          <a:stretch>
            <a:fillRect/>
          </a:stretch>
        </p:blipFill>
        <p:spPr>
          <a:xfrm>
            <a:off x="6248400" y="4978400"/>
            <a:ext cx="2743200" cy="187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2015 Annual Meeting Information and Deadlines</a:t>
            </a:r>
            <a:r>
              <a:rPr lang="en-US" dirty="0"/>
              <a:t/>
            </a:r>
            <a:br>
              <a:rPr lang="en-US" dirty="0"/>
            </a:br>
            <a:endParaRPr lang="en-US" dirty="0"/>
          </a:p>
        </p:txBody>
      </p:sp>
      <p:sp>
        <p:nvSpPr>
          <p:cNvPr id="3" name="Content Placeholder 2"/>
          <p:cNvSpPr>
            <a:spLocks noGrp="1"/>
          </p:cNvSpPr>
          <p:nvPr>
            <p:ph idx="1"/>
          </p:nvPr>
        </p:nvSpPr>
        <p:spPr>
          <a:xfrm>
            <a:off x="228600" y="2209800"/>
            <a:ext cx="6705601" cy="4876800"/>
          </a:xfrm>
        </p:spPr>
        <p:txBody>
          <a:bodyPr>
            <a:normAutofit fontScale="85000" lnSpcReduction="10000"/>
          </a:bodyPr>
          <a:lstStyle/>
          <a:p>
            <a:r>
              <a:rPr lang="en-US" dirty="0" smtClean="0"/>
              <a:t>Thursday </a:t>
            </a:r>
            <a:r>
              <a:rPr lang="en-US" dirty="0"/>
              <a:t>April 2nd: </a:t>
            </a:r>
            <a:r>
              <a:rPr lang="en-US" dirty="0" smtClean="0"/>
              <a:t>    Draft </a:t>
            </a:r>
            <a:r>
              <a:rPr lang="en-US" dirty="0"/>
              <a:t>Resolution Deadline</a:t>
            </a:r>
          </a:p>
          <a:p>
            <a:r>
              <a:rPr lang="en-US" dirty="0"/>
              <a:t>Thursday April 16th: </a:t>
            </a:r>
            <a:r>
              <a:rPr lang="en-US" dirty="0" smtClean="0"/>
              <a:t>    Final </a:t>
            </a:r>
            <a:r>
              <a:rPr lang="en-US" dirty="0"/>
              <a:t>Resolution Deadline</a:t>
            </a:r>
          </a:p>
          <a:p>
            <a:r>
              <a:rPr lang="en-US" dirty="0"/>
              <a:t>Thursday April 23rd: </a:t>
            </a:r>
            <a:r>
              <a:rPr lang="en-US" dirty="0" smtClean="0"/>
              <a:t>    Virtual </a:t>
            </a:r>
            <a:r>
              <a:rPr lang="en-US" dirty="0"/>
              <a:t>Reference Committee (VRC) Opens</a:t>
            </a:r>
          </a:p>
          <a:p>
            <a:r>
              <a:rPr lang="en-US" dirty="0"/>
              <a:t>Thursday May 14th: </a:t>
            </a:r>
            <a:r>
              <a:rPr lang="en-US" dirty="0" smtClean="0"/>
              <a:t>      Virtual </a:t>
            </a:r>
            <a:r>
              <a:rPr lang="en-US" dirty="0"/>
              <a:t>Reference Committee (VRC) Closes</a:t>
            </a:r>
          </a:p>
          <a:p>
            <a:r>
              <a:rPr lang="en-US" dirty="0"/>
              <a:t>Friday May 29th: </a:t>
            </a:r>
            <a:r>
              <a:rPr lang="en-US" dirty="0" smtClean="0"/>
              <a:t>           Reference </a:t>
            </a:r>
            <a:r>
              <a:rPr lang="en-US" dirty="0"/>
              <a:t>Committee Report 	</a:t>
            </a:r>
            <a:r>
              <a:rPr lang="en-US" dirty="0" smtClean="0"/>
              <a:t>				            Released</a:t>
            </a:r>
            <a:endParaRPr lang="en-US" dirty="0"/>
          </a:p>
          <a:p>
            <a:r>
              <a:rPr lang="en-US" dirty="0" smtClean="0"/>
              <a:t>Thursday June 4-6</a:t>
            </a:r>
            <a:r>
              <a:rPr lang="en-US" baseline="30000" dirty="0" smtClean="0"/>
              <a:t>th</a:t>
            </a:r>
            <a:r>
              <a:rPr lang="en-US" dirty="0" smtClean="0"/>
              <a:t>:      AMA-MSS Annual Meeting Chicago, IL</a:t>
            </a:r>
          </a:p>
          <a:p>
            <a:pPr marL="0" indent="0">
              <a:buNone/>
            </a:pPr>
            <a:r>
              <a:rPr lang="en-US" dirty="0" smtClean="0">
                <a:sym typeface="Wingdings" panose="05000000000000000000" pitchFamily="2" charset="2"/>
              </a:rPr>
              <a:t>  </a:t>
            </a:r>
          </a:p>
          <a:p>
            <a:pPr marL="0" indent="0">
              <a:buNone/>
            </a:pPr>
            <a:r>
              <a:rPr lang="en-US" dirty="0"/>
              <a:t/>
            </a:r>
            <a:br>
              <a:rPr lang="en-US" dirty="0"/>
            </a:br>
            <a:endParaRPr lang="en-US" dirty="0"/>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6060" y="2819400"/>
            <a:ext cx="1981200" cy="2118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818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 to your resolution?</a:t>
            </a:r>
            <a:endParaRPr lang="en-US" dirty="0"/>
          </a:p>
        </p:txBody>
      </p:sp>
      <p:sp>
        <p:nvSpPr>
          <p:cNvPr id="3" name="Content Placeholder 2"/>
          <p:cNvSpPr>
            <a:spLocks noGrp="1"/>
          </p:cNvSpPr>
          <p:nvPr>
            <p:ph idx="1"/>
          </p:nvPr>
        </p:nvSpPr>
        <p:spPr/>
        <p:txBody>
          <a:bodyPr/>
          <a:lstStyle/>
          <a:p>
            <a:pPr marL="0" indent="0">
              <a:buNone/>
            </a:pPr>
            <a:r>
              <a:rPr lang="en-US" sz="2300" b="1" dirty="0">
                <a:solidFill>
                  <a:srgbClr val="2505AD"/>
                </a:solidFill>
                <a:sym typeface="Wingdings" panose="05000000000000000000" pitchFamily="2" charset="2"/>
              </a:rPr>
              <a:t>Final Vote </a:t>
            </a:r>
            <a:r>
              <a:rPr lang="en-US" dirty="0">
                <a:solidFill>
                  <a:srgbClr val="2505AD"/>
                </a:solidFill>
                <a:sym typeface="Wingdings" panose="05000000000000000000" pitchFamily="2" charset="2"/>
              </a:rPr>
              <a:t>on Resolutions   </a:t>
            </a:r>
            <a:r>
              <a:rPr lang="en-US" dirty="0" smtClean="0">
                <a:solidFill>
                  <a:srgbClr val="2505AD"/>
                </a:solidFill>
                <a:sym typeface="Wingdings" panose="05000000000000000000" pitchFamily="2" charset="2"/>
              </a:rPr>
              <a:t>AMA Annual June 4-6</a:t>
            </a:r>
            <a:r>
              <a:rPr lang="en-US" baseline="30000" dirty="0" smtClean="0">
                <a:solidFill>
                  <a:srgbClr val="2505AD"/>
                </a:solidFill>
                <a:sym typeface="Wingdings" panose="05000000000000000000" pitchFamily="2" charset="2"/>
              </a:rPr>
              <a:t>th</a:t>
            </a:r>
            <a:endParaRPr lang="en-US" dirty="0" smtClean="0">
              <a:solidFill>
                <a:srgbClr val="2505AD"/>
              </a:solidFill>
              <a:sym typeface="Wingdings" panose="05000000000000000000" pitchFamily="2" charset="2"/>
            </a:endParaRPr>
          </a:p>
          <a:p>
            <a:pPr marL="0" indent="0">
              <a:buNone/>
            </a:pPr>
            <a:endParaRPr lang="en-US" dirty="0">
              <a:solidFill>
                <a:srgbClr val="2505AD"/>
              </a:solidFill>
              <a:sym typeface="Wingdings" panose="05000000000000000000" pitchFamily="2" charset="2"/>
            </a:endParaRPr>
          </a:p>
          <a:p>
            <a:pPr marL="0" indent="0">
              <a:buNone/>
            </a:pPr>
            <a:endParaRPr lang="en-US" dirty="0" smtClean="0">
              <a:solidFill>
                <a:srgbClr val="2505AD"/>
              </a:solidFill>
              <a:sym typeface="Wingdings" panose="05000000000000000000" pitchFamily="2" charset="2"/>
            </a:endParaRPr>
          </a:p>
          <a:p>
            <a:pPr marL="0" indent="0">
              <a:buNone/>
            </a:pPr>
            <a:endParaRPr lang="en-US" dirty="0">
              <a:solidFill>
                <a:srgbClr val="2505AD"/>
              </a:solidFill>
              <a:sym typeface="Wingdings" panose="05000000000000000000" pitchFamily="2" charset="2"/>
            </a:endParaRPr>
          </a:p>
          <a:p>
            <a:pPr marL="0" indent="0">
              <a:buNone/>
            </a:pPr>
            <a:endParaRPr lang="en-US" dirty="0" smtClean="0">
              <a:solidFill>
                <a:srgbClr val="2505AD"/>
              </a:solidFill>
              <a:sym typeface="Wingdings" panose="05000000000000000000" pitchFamily="2" charset="2"/>
            </a:endParaRPr>
          </a:p>
          <a:p>
            <a:pPr marL="0" indent="0">
              <a:buNone/>
            </a:pPr>
            <a:r>
              <a:rPr lang="en-US" dirty="0" smtClean="0">
                <a:sym typeface="Wingdings" panose="05000000000000000000" pitchFamily="2" charset="2"/>
              </a:rPr>
              <a:t>  </a:t>
            </a:r>
            <a:endParaRPr lang="en-US" dirty="0">
              <a:sym typeface="Wingdings" panose="05000000000000000000" pitchFamily="2" charset="2"/>
            </a:endParaRPr>
          </a:p>
          <a:p>
            <a:pPr marL="0" indent="0">
              <a:buNone/>
            </a:pPr>
            <a:endParaRPr lang="en-US" dirty="0">
              <a:sym typeface="Wingdings" panose="05000000000000000000" pitchFamily="2" charset="2"/>
            </a:endParaRPr>
          </a:p>
          <a:p>
            <a:pPr marL="0" indent="0">
              <a:buNone/>
            </a:pPr>
            <a:endParaRPr lang="en-US" dirty="0">
              <a:sym typeface="Wingdings" panose="05000000000000000000" pitchFamily="2" charset="2"/>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191000"/>
            <a:ext cx="3322637"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08921" y="4687371"/>
            <a:ext cx="1475581" cy="369332"/>
          </a:xfrm>
          <a:prstGeom prst="rect">
            <a:avLst/>
          </a:prstGeom>
          <a:noFill/>
        </p:spPr>
        <p:txBody>
          <a:bodyPr wrap="square" rtlCol="0">
            <a:spAutoFit/>
          </a:bodyPr>
          <a:lstStyle/>
          <a:p>
            <a:r>
              <a:rPr lang="en-US" dirty="0" smtClean="0"/>
              <a:t>Immediate?</a:t>
            </a:r>
            <a:endParaRPr lang="en-US" dirty="0"/>
          </a:p>
        </p:txBody>
      </p:sp>
      <p:sp>
        <p:nvSpPr>
          <p:cNvPr id="14" name="TextBox 13"/>
          <p:cNvSpPr txBox="1"/>
          <p:nvPr/>
        </p:nvSpPr>
        <p:spPr>
          <a:xfrm>
            <a:off x="3352800" y="5335188"/>
            <a:ext cx="1475581" cy="369332"/>
          </a:xfrm>
          <a:prstGeom prst="rect">
            <a:avLst/>
          </a:prstGeom>
          <a:noFill/>
        </p:spPr>
        <p:txBody>
          <a:bodyPr wrap="square" rtlCol="0">
            <a:spAutoFit/>
          </a:bodyPr>
          <a:lstStyle/>
          <a:p>
            <a:r>
              <a:rPr lang="en-US" dirty="0" smtClean="0"/>
              <a:t>Next HOD?</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97481"/>
            <a:ext cx="4876800" cy="182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L-Shape 15"/>
          <p:cNvSpPr/>
          <p:nvPr/>
        </p:nvSpPr>
        <p:spPr>
          <a:xfrm rot="16200000">
            <a:off x="3866615" y="3180814"/>
            <a:ext cx="648771" cy="1828799"/>
          </a:xfrm>
          <a:prstGeom prst="corner">
            <a:avLst>
              <a:gd name="adj1" fmla="val 180457"/>
              <a:gd name="adj2" fmla="val 7067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4191000" y="3962400"/>
            <a:ext cx="0" cy="13319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2362200" y="4095213"/>
            <a:ext cx="1143000" cy="7768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073863" y="2597481"/>
            <a:ext cx="1260137" cy="5267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348868" y="2907975"/>
            <a:ext cx="2118732" cy="646331"/>
          </a:xfrm>
          <a:prstGeom prst="rect">
            <a:avLst/>
          </a:prstGeom>
          <a:noFill/>
        </p:spPr>
        <p:txBody>
          <a:bodyPr wrap="square" rtlCol="0">
            <a:spAutoFit/>
          </a:bodyPr>
          <a:lstStyle/>
          <a:p>
            <a:r>
              <a:rPr lang="en-US" dirty="0" smtClean="0"/>
              <a:t>Reaffirm existing policy</a:t>
            </a:r>
            <a:endParaRPr lang="en-US" dirty="0"/>
          </a:p>
        </p:txBody>
      </p:sp>
    </p:spTree>
    <p:extLst>
      <p:ext uri="{BB962C8B-B14F-4D97-AF65-F5344CB8AC3E}">
        <p14:creationId xmlns:p14="http://schemas.microsoft.com/office/powerpoint/2010/main" val="38541694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or Interim?</a:t>
            </a:r>
            <a:endParaRPr lang="en-US" dirty="0"/>
          </a:p>
        </p:txBody>
      </p:sp>
      <p:sp>
        <p:nvSpPr>
          <p:cNvPr id="3" name="Content Placeholder 2"/>
          <p:cNvSpPr>
            <a:spLocks noGrp="1"/>
          </p:cNvSpPr>
          <p:nvPr>
            <p:ph idx="1"/>
          </p:nvPr>
        </p:nvSpPr>
        <p:spPr>
          <a:xfrm>
            <a:off x="457200" y="1524000"/>
            <a:ext cx="7807326" cy="4876800"/>
          </a:xfrm>
        </p:spPr>
        <p:txBody>
          <a:bodyPr>
            <a:normAutofit/>
          </a:bodyPr>
          <a:lstStyle/>
          <a:p>
            <a:r>
              <a:rPr lang="en-US" dirty="0" smtClean="0"/>
              <a:t>Annual Meeting</a:t>
            </a:r>
          </a:p>
          <a:p>
            <a:pPr lvl="1"/>
            <a:r>
              <a:rPr lang="en-US" dirty="0" smtClean="0"/>
              <a:t>Advocacy-focused</a:t>
            </a:r>
          </a:p>
          <a:p>
            <a:pPr lvl="1"/>
            <a:r>
              <a:rPr lang="en-US" dirty="0" smtClean="0"/>
              <a:t>Changes to MSS Internal Operating Procedures</a:t>
            </a:r>
          </a:p>
          <a:p>
            <a:pPr lvl="1"/>
            <a:r>
              <a:rPr lang="en-US" dirty="0" smtClean="0"/>
              <a:t>Issues of an urgent nature</a:t>
            </a:r>
          </a:p>
          <a:p>
            <a:r>
              <a:rPr lang="en-US" dirty="0" smtClean="0"/>
              <a:t>Interim Meeting</a:t>
            </a:r>
          </a:p>
          <a:p>
            <a:pPr lvl="1"/>
            <a:r>
              <a:rPr lang="en-US" dirty="0" smtClean="0"/>
              <a:t>Policy and Officer Elections  </a:t>
            </a:r>
          </a:p>
          <a:p>
            <a:pPr lvl="1"/>
            <a:endParaRPr lang="en-US" dirty="0"/>
          </a:p>
          <a:p>
            <a:pPr lvl="1"/>
            <a:r>
              <a:rPr lang="en-US" dirty="0" smtClean="0"/>
              <a:t>Examples of Advocacy:</a:t>
            </a:r>
          </a:p>
          <a:p>
            <a:pPr lvl="1"/>
            <a:r>
              <a:rPr lang="en-US" dirty="0" smtClean="0"/>
              <a:t>Asking the MSS to ask AAMC to alter its Graduate Questionnaire</a:t>
            </a:r>
          </a:p>
          <a:p>
            <a:pPr lvl="1"/>
            <a:r>
              <a:rPr lang="en-US" dirty="0" smtClean="0"/>
              <a:t>Asking the AMA to lobby Congress regarding Med student debt</a:t>
            </a:r>
          </a:p>
          <a:p>
            <a:pPr lvl="1"/>
            <a:r>
              <a:rPr lang="en-US" dirty="0" smtClean="0"/>
              <a:t>Medicare reform, patient safety,  delivery and payment models, etc. are all popular advocacy topics</a:t>
            </a:r>
            <a:endParaRPr lang="en-US" dirty="0"/>
          </a:p>
        </p:txBody>
      </p:sp>
      <p:pic>
        <p:nvPicPr>
          <p:cNvPr id="6" name="Picture 5"/>
          <p:cNvPicPr>
            <a:picLocks noChangeAspect="1"/>
          </p:cNvPicPr>
          <p:nvPr/>
        </p:nvPicPr>
        <p:blipFill>
          <a:blip r:embed="rId2"/>
          <a:stretch>
            <a:fillRect/>
          </a:stretch>
        </p:blipFill>
        <p:spPr>
          <a:xfrm rot="227743">
            <a:off x="5765860" y="1364782"/>
            <a:ext cx="3378200" cy="2412246"/>
          </a:xfrm>
          <a:prstGeom prst="rect">
            <a:avLst/>
          </a:prstGeom>
        </p:spPr>
      </p:pic>
      <p:sp>
        <p:nvSpPr>
          <p:cNvPr id="7" name="TextBox 6"/>
          <p:cNvSpPr txBox="1"/>
          <p:nvPr/>
        </p:nvSpPr>
        <p:spPr>
          <a:xfrm rot="21444070">
            <a:off x="5807107" y="905996"/>
            <a:ext cx="2880532" cy="646331"/>
          </a:xfrm>
          <a:prstGeom prst="rect">
            <a:avLst/>
          </a:prstGeom>
          <a:solidFill>
            <a:schemeClr val="accent2">
              <a:lumMod val="10000"/>
              <a:lumOff val="90000"/>
            </a:schemeClr>
          </a:solidFill>
        </p:spPr>
        <p:txBody>
          <a:bodyPr wrap="none" rtlCol="0">
            <a:spAutoFit/>
          </a:bodyPr>
          <a:lstStyle/>
          <a:p>
            <a:r>
              <a:rPr lang="en-US" dirty="0" smtClean="0"/>
              <a:t>AMA Annual Meeting</a:t>
            </a:r>
          </a:p>
          <a:p>
            <a:r>
              <a:rPr lang="en-US" dirty="0" smtClean="0"/>
              <a:t>Chicago, IL June 4-6, 2015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Debate and Testimony</a:t>
            </a:r>
            <a:endParaRPr lang="en-US" dirty="0"/>
          </a:p>
        </p:txBody>
      </p:sp>
      <p:sp>
        <p:nvSpPr>
          <p:cNvPr id="3" name="Content Placeholder 2"/>
          <p:cNvSpPr>
            <a:spLocks noGrp="1"/>
          </p:cNvSpPr>
          <p:nvPr>
            <p:ph idx="1"/>
          </p:nvPr>
        </p:nvSpPr>
        <p:spPr>
          <a:xfrm>
            <a:off x="228600" y="1524000"/>
            <a:ext cx="8686800" cy="5334000"/>
          </a:xfrm>
        </p:spPr>
        <p:txBody>
          <a:bodyPr>
            <a:normAutofit/>
          </a:bodyPr>
          <a:lstStyle/>
          <a:p>
            <a:r>
              <a:rPr lang="en-US" dirty="0" smtClean="0"/>
              <a:t>Virtual Ref Com (April 23-May 14</a:t>
            </a:r>
            <a:r>
              <a:rPr lang="en-US" baseline="30000" dirty="0" smtClean="0"/>
              <a:t>th</a:t>
            </a:r>
            <a:r>
              <a:rPr lang="en-US" dirty="0" smtClean="0"/>
              <a:t>)</a:t>
            </a:r>
          </a:p>
          <a:p>
            <a:pPr lvl="1"/>
            <a:r>
              <a:rPr lang="en-US" dirty="0" smtClean="0"/>
              <a:t>Where your resolution is first up for debate and discussion by all MSS members</a:t>
            </a:r>
          </a:p>
          <a:p>
            <a:pPr lvl="1"/>
            <a:r>
              <a:rPr lang="en-US" dirty="0" smtClean="0"/>
              <a:t>Where Reference Com gathers ideas to issue the Preliminary Report</a:t>
            </a:r>
          </a:p>
          <a:p>
            <a:r>
              <a:rPr lang="en-US" dirty="0" smtClean="0"/>
              <a:t>Annual/Interim Meeting (June 4-6</a:t>
            </a:r>
            <a:r>
              <a:rPr lang="en-US" baseline="30000" dirty="0" smtClean="0"/>
              <a:t>th</a:t>
            </a:r>
            <a:r>
              <a:rPr lang="en-US" dirty="0" smtClean="0"/>
              <a:t>)</a:t>
            </a:r>
          </a:p>
          <a:p>
            <a:pPr lvl="1"/>
            <a:r>
              <a:rPr lang="en-US" dirty="0" smtClean="0"/>
              <a:t>You or a representative must give an oral testimony:</a:t>
            </a:r>
          </a:p>
          <a:p>
            <a:pPr lvl="2"/>
            <a:r>
              <a:rPr lang="en-US" dirty="0" smtClean="0"/>
              <a:t>1. “Thank you Mr./Madam Chair.” </a:t>
            </a:r>
          </a:p>
          <a:p>
            <a:pPr lvl="2"/>
            <a:r>
              <a:rPr lang="en-US" dirty="0" smtClean="0"/>
              <a:t>2. “Joe Student, speaking on behalf of &lt;myself/school/state&gt; as author of this resolution.” </a:t>
            </a:r>
          </a:p>
          <a:p>
            <a:pPr lvl="2"/>
            <a:r>
              <a:rPr lang="en-US" dirty="0" smtClean="0"/>
              <a:t>3. Brief summary of the issue. </a:t>
            </a:r>
          </a:p>
          <a:p>
            <a:pPr lvl="2"/>
            <a:r>
              <a:rPr lang="en-US" dirty="0" smtClean="0"/>
              <a:t>4. List arguments for support to the resolution</a:t>
            </a:r>
          </a:p>
          <a:p>
            <a:pPr lvl="2">
              <a:buNone/>
            </a:pPr>
            <a:r>
              <a:rPr lang="en-US" dirty="0" smtClean="0"/>
              <a:t>   – limit to 3 separate arguments. </a:t>
            </a:r>
          </a:p>
          <a:p>
            <a:pPr lvl="2"/>
            <a:r>
              <a:rPr lang="en-US" dirty="0" smtClean="0"/>
              <a:t>5. Finish with a strong concluding sentence. </a:t>
            </a:r>
          </a:p>
          <a:p>
            <a:pPr lvl="1"/>
            <a:r>
              <a:rPr lang="en-US" dirty="0" smtClean="0">
                <a:solidFill>
                  <a:schemeClr val="tx1"/>
                </a:solidFill>
              </a:rPr>
              <a:t>Anticipate Counter-Arguments</a:t>
            </a:r>
          </a:p>
          <a:p>
            <a:pPr lvl="1">
              <a:buNone/>
            </a:pPr>
            <a:endParaRPr lang="en-US" dirty="0" smtClean="0"/>
          </a:p>
          <a:p>
            <a:pPr lvl="1">
              <a:buNone/>
            </a:pPr>
            <a:endParaRPr lang="en-US" dirty="0" smtClean="0"/>
          </a:p>
        </p:txBody>
      </p:sp>
      <p:pic>
        <p:nvPicPr>
          <p:cNvPr id="4" name="Picture 3"/>
          <p:cNvPicPr>
            <a:picLocks noChangeAspect="1"/>
          </p:cNvPicPr>
          <p:nvPr/>
        </p:nvPicPr>
        <p:blipFill>
          <a:blip r:embed="rId2"/>
          <a:stretch>
            <a:fillRect/>
          </a:stretch>
        </p:blipFill>
        <p:spPr>
          <a:xfrm>
            <a:off x="6248400" y="2819400"/>
            <a:ext cx="2590800" cy="1724060"/>
          </a:xfrm>
          <a:prstGeom prst="rect">
            <a:avLst/>
          </a:prstGeom>
        </p:spPr>
      </p:pic>
      <p:pic>
        <p:nvPicPr>
          <p:cNvPr id="5" name="Picture 4"/>
          <p:cNvPicPr>
            <a:picLocks noChangeAspect="1"/>
          </p:cNvPicPr>
          <p:nvPr/>
        </p:nvPicPr>
        <p:blipFill>
          <a:blip r:embed="rId3"/>
          <a:stretch>
            <a:fillRect/>
          </a:stretch>
        </p:blipFill>
        <p:spPr>
          <a:xfrm>
            <a:off x="5867400" y="4876800"/>
            <a:ext cx="3129643" cy="175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556313" cy="1116106"/>
          </a:xfrm>
        </p:spPr>
        <p:txBody>
          <a:bodyPr/>
          <a:lstStyle/>
          <a:p>
            <a:r>
              <a:rPr lang="en-US" dirty="0" smtClean="0"/>
              <a:t>Resolutions: Interim Meeting 2014</a:t>
            </a:r>
            <a:endParaRPr lang="en-US" dirty="0"/>
          </a:p>
        </p:txBody>
      </p:sp>
      <p:sp>
        <p:nvSpPr>
          <p:cNvPr id="3" name="Content Placeholder 2"/>
          <p:cNvSpPr>
            <a:spLocks noGrp="1"/>
          </p:cNvSpPr>
          <p:nvPr>
            <p:ph idx="1"/>
          </p:nvPr>
        </p:nvSpPr>
        <p:spPr>
          <a:xfrm>
            <a:off x="457200" y="1066800"/>
            <a:ext cx="7556313" cy="4525963"/>
          </a:xfrm>
        </p:spPr>
        <p:txBody>
          <a:bodyPr>
            <a:normAutofit/>
          </a:bodyPr>
          <a:lstStyle/>
          <a:p>
            <a:r>
              <a:rPr lang="en-US" dirty="0" smtClean="0"/>
              <a:t>33 Resolutions were up for consideration + 8 late resolutions + 3 GC Reports</a:t>
            </a:r>
          </a:p>
          <a:p>
            <a:r>
              <a:rPr lang="en-US" dirty="0" smtClean="0"/>
              <a:t>Following initial vetting by the Reference Committee:</a:t>
            </a:r>
          </a:p>
          <a:p>
            <a:pPr lvl="1"/>
            <a:r>
              <a:rPr lang="en-US" dirty="0" smtClean="0"/>
              <a:t> 0 recommended for adoption as-is</a:t>
            </a:r>
          </a:p>
          <a:p>
            <a:pPr lvl="1"/>
            <a:r>
              <a:rPr lang="en-US" dirty="0" smtClean="0"/>
              <a:t>14 recommended for adoption as amended/substituted</a:t>
            </a:r>
          </a:p>
          <a:p>
            <a:pPr lvl="1"/>
            <a:r>
              <a:rPr lang="en-US" dirty="0" smtClean="0"/>
              <a:t>14 recommended for “not adopt”</a:t>
            </a:r>
          </a:p>
          <a:p>
            <a:pPr lvl="1"/>
            <a:r>
              <a:rPr lang="en-US" dirty="0" smtClean="0"/>
              <a:t>10 reaffirmed in lieu of current policy</a:t>
            </a:r>
          </a:p>
          <a:p>
            <a:pPr lvl="1"/>
            <a:r>
              <a:rPr lang="en-US" dirty="0" smtClean="0"/>
              <a:t>3 late resolutions not considered due to time constraints</a:t>
            </a:r>
            <a:endParaRPr lang="en-US" dirty="0"/>
          </a:p>
        </p:txBody>
      </p:sp>
      <p:pic>
        <p:nvPicPr>
          <p:cNvPr id="4" name="Picture 3"/>
          <p:cNvPicPr>
            <a:picLocks noChangeAspect="1"/>
          </p:cNvPicPr>
          <p:nvPr/>
        </p:nvPicPr>
        <p:blipFill>
          <a:blip r:embed="rId2"/>
          <a:stretch>
            <a:fillRect/>
          </a:stretch>
        </p:blipFill>
        <p:spPr>
          <a:xfrm>
            <a:off x="5105400" y="4343400"/>
            <a:ext cx="3352800" cy="2346960"/>
          </a:xfrm>
          <a:prstGeom prst="rect">
            <a:avLst/>
          </a:prstGeom>
        </p:spPr>
      </p:pic>
      <p:pic>
        <p:nvPicPr>
          <p:cNvPr id="6" name="Picture 5"/>
          <p:cNvPicPr>
            <a:picLocks noChangeAspect="1"/>
          </p:cNvPicPr>
          <p:nvPr/>
        </p:nvPicPr>
        <p:blipFill>
          <a:blip r:embed="rId3"/>
          <a:stretch>
            <a:fillRect/>
          </a:stretch>
        </p:blipFill>
        <p:spPr>
          <a:xfrm>
            <a:off x="533400" y="4145280"/>
            <a:ext cx="4267200" cy="2560320"/>
          </a:xfrm>
          <a:prstGeom prst="rect">
            <a:avLst/>
          </a:prstGeom>
        </p:spPr>
      </p:pic>
      <p:sp>
        <p:nvSpPr>
          <p:cNvPr id="7" name="TextBox 6"/>
          <p:cNvSpPr txBox="1"/>
          <p:nvPr/>
        </p:nvSpPr>
        <p:spPr>
          <a:xfrm>
            <a:off x="1371600" y="4572000"/>
            <a:ext cx="6400800" cy="1200329"/>
          </a:xfrm>
          <a:prstGeom prst="rect">
            <a:avLst/>
          </a:prstGeom>
          <a:solidFill>
            <a:schemeClr val="bg1"/>
          </a:solidFill>
        </p:spPr>
        <p:txBody>
          <a:bodyPr wrap="square" rtlCol="0">
            <a:spAutoFit/>
          </a:bodyPr>
          <a:lstStyle/>
          <a:p>
            <a:endParaRPr lang="en-US" i="1" dirty="0" smtClean="0">
              <a:solidFill>
                <a:prstClr val="black"/>
              </a:solidFill>
            </a:endParaRPr>
          </a:p>
          <a:p>
            <a:pPr algn="ctr"/>
            <a:r>
              <a:rPr lang="en-US" i="1" dirty="0" smtClean="0">
                <a:solidFill>
                  <a:prstClr val="black"/>
                </a:solidFill>
              </a:rPr>
              <a:t>“My job is to prevent bad ideas from becoming laws.”</a:t>
            </a:r>
          </a:p>
          <a:p>
            <a:pPr algn="ctr"/>
            <a:r>
              <a:rPr lang="en-US" dirty="0" smtClean="0">
                <a:solidFill>
                  <a:prstClr val="black"/>
                </a:solidFill>
              </a:rPr>
              <a:t>-Representative Diane Franklin, MO State Legislature</a:t>
            </a:r>
          </a:p>
          <a:p>
            <a:endParaRPr lang="en-US" dirty="0">
              <a:solidFill>
                <a:prstClr val="black"/>
              </a:solidFill>
            </a:endParaRPr>
          </a:p>
        </p:txBody>
      </p:sp>
    </p:spTree>
    <p:extLst>
      <p:ext uri="{BB962C8B-B14F-4D97-AF65-F5344CB8AC3E}">
        <p14:creationId xmlns:p14="http://schemas.microsoft.com/office/powerpoint/2010/main" val="311816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Adopted Resolutions</a:t>
            </a:r>
            <a:endParaRPr lang="en-US" dirty="0"/>
          </a:p>
        </p:txBody>
      </p:sp>
      <p:sp>
        <p:nvSpPr>
          <p:cNvPr id="3" name="Content Placeholder 2"/>
          <p:cNvSpPr>
            <a:spLocks noGrp="1"/>
          </p:cNvSpPr>
          <p:nvPr>
            <p:ph idx="1"/>
          </p:nvPr>
        </p:nvSpPr>
        <p:spPr>
          <a:xfrm>
            <a:off x="38878" y="2819400"/>
            <a:ext cx="7010400" cy="4144963"/>
          </a:xfrm>
        </p:spPr>
        <p:txBody>
          <a:bodyPr>
            <a:normAutofit/>
          </a:bodyPr>
          <a:lstStyle/>
          <a:p>
            <a:pPr marL="228600" lvl="1" indent="0">
              <a:buNone/>
            </a:pPr>
            <a:endParaRPr lang="en-US" dirty="0"/>
          </a:p>
          <a:p>
            <a:r>
              <a:rPr lang="en-US" sz="1900" dirty="0"/>
              <a:t>MSS RESOLUTION 12 – </a:t>
            </a:r>
            <a:r>
              <a:rPr lang="en-US" sz="1800" dirty="0"/>
              <a:t>INCREASING THE CONSUMPTION OF HEALTHY FRESH FOODS IN FOOD DESERT COMMUNITIES USING MOBILE PRODUCE FOOD VENDOR PROGRAMS </a:t>
            </a:r>
          </a:p>
          <a:p>
            <a:pPr lvl="1"/>
            <a:r>
              <a:rPr lang="en-US" sz="1600" dirty="0" smtClean="0">
                <a:solidFill>
                  <a:srgbClr val="00B050"/>
                </a:solidFill>
              </a:rPr>
              <a:t>ACTION</a:t>
            </a:r>
            <a:r>
              <a:rPr lang="en-US" sz="1600" dirty="0">
                <a:solidFill>
                  <a:srgbClr val="00B050"/>
                </a:solidFill>
              </a:rPr>
              <a:t>: </a:t>
            </a:r>
            <a:r>
              <a:rPr lang="en-US" sz="1600" dirty="0" smtClean="0">
                <a:solidFill>
                  <a:srgbClr val="00B050"/>
                </a:solidFill>
              </a:rPr>
              <a:t>ADOPTED </a:t>
            </a:r>
            <a:r>
              <a:rPr lang="en-US" sz="1600" dirty="0">
                <a:solidFill>
                  <a:srgbClr val="00B050"/>
                </a:solidFill>
              </a:rPr>
              <a:t>AS AMENDED. </a:t>
            </a:r>
          </a:p>
          <a:p>
            <a:pPr lvl="1"/>
            <a:r>
              <a:rPr lang="en-US" dirty="0"/>
              <a:t>RESOLVED, That our AMA support </a:t>
            </a:r>
            <a:r>
              <a:rPr lang="en-US" b="1" dirty="0"/>
              <a:t>expanding the use of current state and federal food assistance programs </a:t>
            </a:r>
            <a:r>
              <a:rPr lang="en-US" dirty="0"/>
              <a:t>(e.g. Supplemental Nutrition Assistance Program; Special Supplemental Nutrition Program for Women, Infants, and Children Fruit and Vegetable Cash Value Voucher; and the US Farm Bill) </a:t>
            </a:r>
            <a:r>
              <a:rPr lang="en-US" b="1" dirty="0"/>
              <a:t>to include purchasing fruits and vegetables from licensed and/or certified healthy mobile produce vendors</a:t>
            </a:r>
            <a:r>
              <a:rPr lang="en-US" dirty="0"/>
              <a:t>. </a:t>
            </a:r>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033" y="990600"/>
            <a:ext cx="3091721"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2645004"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0668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230315">
            <a:off x="6483504" y="4446208"/>
            <a:ext cx="322897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749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Minnesota Med Schools- Represent!!</a:t>
            </a:r>
            <a:endParaRPr lang="en-US" dirty="0"/>
          </a:p>
        </p:txBody>
      </p:sp>
      <p:sp>
        <p:nvSpPr>
          <p:cNvPr id="3" name="Content Placeholder 2"/>
          <p:cNvSpPr>
            <a:spLocks noGrp="1"/>
          </p:cNvSpPr>
          <p:nvPr>
            <p:ph idx="1"/>
          </p:nvPr>
        </p:nvSpPr>
        <p:spPr>
          <a:xfrm>
            <a:off x="52873" y="1447800"/>
            <a:ext cx="8001000" cy="5029200"/>
          </a:xfrm>
        </p:spPr>
        <p:txBody>
          <a:bodyPr>
            <a:noAutofit/>
          </a:bodyPr>
          <a:lstStyle/>
          <a:p>
            <a:pPr marL="0" indent="0">
              <a:buNone/>
            </a:pPr>
            <a:endParaRPr lang="en-US" sz="1800" dirty="0" smtClean="0"/>
          </a:p>
          <a:p>
            <a:endParaRPr lang="en-US" sz="1800" dirty="0" smtClean="0"/>
          </a:p>
          <a:p>
            <a:endParaRPr lang="en-US" sz="1800" dirty="0" smtClean="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smtClean="0">
              <a:sym typeface="Wingdings" panose="05000000000000000000" pitchFamily="2" charset="2"/>
            </a:endParaRPr>
          </a:p>
          <a:p>
            <a:pPr marL="0" indent="0">
              <a:buNone/>
            </a:pPr>
            <a:r>
              <a:rPr lang="en-US" sz="1800" dirty="0" smtClean="0">
                <a:sym typeface="Wingdings" panose="05000000000000000000" pitchFamily="2" charset="2"/>
              </a:rPr>
              <a:t>MN </a:t>
            </a:r>
            <a:r>
              <a:rPr lang="en-US" sz="1800" dirty="0">
                <a:sym typeface="Wingdings" panose="05000000000000000000" pitchFamily="2" charset="2"/>
              </a:rPr>
              <a:t>Student Delegation at AMA Interim Nov. 2014</a:t>
            </a:r>
            <a:endParaRPr lang="en-US" sz="1800" dirty="0"/>
          </a:p>
          <a:p>
            <a:pPr marL="0" indent="0">
              <a:buNone/>
            </a:pPr>
            <a:endParaRPr lang="en-US" sz="1800" dirty="0" smtClean="0"/>
          </a:p>
        </p:txBody>
      </p:sp>
      <p:pic>
        <p:nvPicPr>
          <p:cNvPr id="5" name="Picture 4"/>
          <p:cNvPicPr>
            <a:picLocks noChangeAspect="1"/>
          </p:cNvPicPr>
          <p:nvPr/>
        </p:nvPicPr>
        <p:blipFill>
          <a:blip r:embed="rId2"/>
          <a:stretch>
            <a:fillRect/>
          </a:stretch>
        </p:blipFill>
        <p:spPr>
          <a:xfrm>
            <a:off x="4953000" y="1195386"/>
            <a:ext cx="3314700" cy="2486025"/>
          </a:xfrm>
          <a:prstGeom prst="rect">
            <a:avLst/>
          </a:prstGeom>
        </p:spPr>
      </p:pic>
      <p:sp>
        <p:nvSpPr>
          <p:cNvPr id="7" name="Content Placeholder 2"/>
          <p:cNvSpPr txBox="1">
            <a:spLocks/>
          </p:cNvSpPr>
          <p:nvPr/>
        </p:nvSpPr>
        <p:spPr>
          <a:xfrm>
            <a:off x="5334000" y="3962400"/>
            <a:ext cx="4114800" cy="2743200"/>
          </a:xfrm>
          <a:prstGeom prst="rect">
            <a:avLst/>
          </a:prstGeom>
        </p:spPr>
        <p:txBody>
          <a:bodyPr vert="horz" lIns="91440" tIns="45720" rIns="91440" bIns="45720" rtlCol="0">
            <a:normAutofit lnSpcReduction="10000"/>
          </a:bodyPr>
          <a:lstStyle/>
          <a:p>
            <a:pPr>
              <a:buClr>
                <a:schemeClr val="accent2"/>
              </a:buClr>
            </a:pPr>
            <a:endParaRPr lang="en-US" sz="1600" dirty="0" smtClean="0"/>
          </a:p>
          <a:p>
            <a:pPr marL="285750" indent="-285750">
              <a:buClr>
                <a:schemeClr val="accent2"/>
              </a:buClr>
              <a:buFont typeface="Wingdings" panose="05000000000000000000" pitchFamily="2" charset="2"/>
              <a:buChar char="§"/>
            </a:pPr>
            <a:r>
              <a:rPr lang="en-US" sz="1600" dirty="0" smtClean="0"/>
              <a:t>Sagar </a:t>
            </a:r>
            <a:r>
              <a:rPr lang="en-US" sz="1600" dirty="0"/>
              <a:t>Chawla (M3) </a:t>
            </a:r>
            <a:endParaRPr lang="en-US" sz="1600" dirty="0" smtClean="0"/>
          </a:p>
          <a:p>
            <a:pPr marL="285750" indent="-285750">
              <a:buClr>
                <a:schemeClr val="accent2"/>
              </a:buClr>
              <a:buFont typeface="Wingdings" panose="05000000000000000000" pitchFamily="2" charset="2"/>
              <a:buChar char="§"/>
            </a:pPr>
            <a:endParaRPr lang="en-US" sz="1600" dirty="0" smtClean="0"/>
          </a:p>
          <a:p>
            <a:pPr marL="285750" indent="-285750">
              <a:buClr>
                <a:schemeClr val="accent2"/>
              </a:buClr>
              <a:buFont typeface="Wingdings" panose="05000000000000000000" pitchFamily="2" charset="2"/>
              <a:buChar char="§"/>
            </a:pPr>
            <a:r>
              <a:rPr lang="en-US" sz="1600" dirty="0" smtClean="0"/>
              <a:t>Katherine </a:t>
            </a:r>
            <a:r>
              <a:rPr lang="en-US" sz="1600" dirty="0" err="1"/>
              <a:t>Holten</a:t>
            </a:r>
            <a:r>
              <a:rPr lang="en-US" sz="1600" dirty="0"/>
              <a:t> (M3)</a:t>
            </a:r>
          </a:p>
          <a:p>
            <a:pPr marL="285750" indent="-285750">
              <a:buClr>
                <a:schemeClr val="accent2"/>
              </a:buClr>
              <a:buFont typeface="Wingdings" panose="05000000000000000000" pitchFamily="2" charset="2"/>
              <a:buChar char="§"/>
            </a:pPr>
            <a:endParaRPr lang="en-US" sz="1600" dirty="0"/>
          </a:p>
          <a:p>
            <a:pPr marL="285750" indent="-285750">
              <a:buClr>
                <a:schemeClr val="accent2"/>
              </a:buClr>
              <a:buFont typeface="Wingdings" panose="05000000000000000000" pitchFamily="2" charset="2"/>
              <a:buChar char="§"/>
            </a:pPr>
            <a:r>
              <a:rPr lang="en-US" sz="1600" dirty="0"/>
              <a:t>Kellen Albrecht (M2)</a:t>
            </a:r>
          </a:p>
          <a:p>
            <a:pPr>
              <a:buClr>
                <a:schemeClr val="accent2"/>
              </a:buClr>
            </a:pPr>
            <a:endParaRPr lang="en-US" sz="1600" dirty="0" smtClean="0"/>
          </a:p>
          <a:p>
            <a:pPr marL="285750" indent="-285750">
              <a:buClr>
                <a:schemeClr val="accent2"/>
              </a:buClr>
              <a:buFont typeface="Wingdings" panose="05000000000000000000" pitchFamily="2" charset="2"/>
              <a:buChar char="§"/>
            </a:pPr>
            <a:r>
              <a:rPr lang="en-US" sz="1600" dirty="0" smtClean="0"/>
              <a:t>Courtney Moors (M3) MMA-MSS President</a:t>
            </a:r>
          </a:p>
          <a:p>
            <a:pPr marL="285750" indent="-285750">
              <a:buClr>
                <a:schemeClr val="accent2"/>
              </a:buClr>
              <a:buFont typeface="Wingdings" panose="05000000000000000000" pitchFamily="2" charset="2"/>
              <a:buChar char="§"/>
            </a:pPr>
            <a:endParaRPr lang="en-US" sz="1600" dirty="0" smtClean="0"/>
          </a:p>
          <a:p>
            <a:pPr marL="285750" indent="-285750">
              <a:buClr>
                <a:schemeClr val="accent2"/>
              </a:buClr>
              <a:buFont typeface="Wingdings" panose="05000000000000000000" pitchFamily="2" charset="2"/>
              <a:buChar char="§"/>
            </a:pPr>
            <a:r>
              <a:rPr lang="en-US" sz="1600" dirty="0" smtClean="0"/>
              <a:t>Liz </a:t>
            </a:r>
            <a:r>
              <a:rPr lang="en-US" sz="1600" dirty="0"/>
              <a:t>Fracica (M3) </a:t>
            </a:r>
          </a:p>
          <a:p>
            <a:pPr marL="285750" indent="-285750">
              <a:buClr>
                <a:schemeClr val="accent2"/>
              </a:buClr>
              <a:buFont typeface="Wingdings" panose="05000000000000000000" pitchFamily="2" charset="2"/>
              <a:buChar char="§"/>
            </a:pPr>
            <a:endParaRPr lang="en-US" sz="1600" dirty="0" smtClean="0"/>
          </a:p>
          <a:p>
            <a:pPr marL="285750" indent="-285750">
              <a:buClr>
                <a:schemeClr val="accent2"/>
              </a:buClr>
              <a:buFont typeface="Wingdings" panose="05000000000000000000" pitchFamily="2" charset="2"/>
              <a:buChar char="§"/>
            </a:pPr>
            <a:endParaRPr lang="en-US" sz="1600" dirty="0" smtClean="0"/>
          </a:p>
          <a:p>
            <a:pPr marL="285750" indent="-285750">
              <a:buClr>
                <a:schemeClr val="accent2"/>
              </a:buClr>
              <a:buFont typeface="Wingdings" panose="05000000000000000000" pitchFamily="2" charset="2"/>
              <a:buChar char="§"/>
            </a:pPr>
            <a:endParaRPr lang="en-US" sz="1600" dirty="0" smtClean="0"/>
          </a:p>
          <a:p>
            <a:pPr lvl="0">
              <a:buClr>
                <a:schemeClr val="accent2"/>
              </a:buClr>
            </a:pPr>
            <a:endParaRPr lang="en-US" sz="1600" dirty="0">
              <a:sym typeface="Wingdings" panose="05000000000000000000" pitchFamily="2" charset="2"/>
            </a:endParaRPr>
          </a:p>
          <a:p>
            <a:endParaRPr kumimoji="0" lang="en-US" sz="16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pic>
        <p:nvPicPr>
          <p:cNvPr id="1028" name="Picture 4" descr="C:\Users\m105847\Downloads\IMG_56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209800"/>
            <a:ext cx="49530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31416">
            <a:off x="269743" y="3705394"/>
            <a:ext cx="739184" cy="8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Adopted</a:t>
            </a:r>
            <a:endParaRPr lang="en-US" dirty="0"/>
          </a:p>
        </p:txBody>
      </p:sp>
      <p:sp>
        <p:nvSpPr>
          <p:cNvPr id="3" name="Content Placeholder 2"/>
          <p:cNvSpPr>
            <a:spLocks noGrp="1"/>
          </p:cNvSpPr>
          <p:nvPr>
            <p:ph idx="1"/>
          </p:nvPr>
        </p:nvSpPr>
        <p:spPr>
          <a:xfrm>
            <a:off x="178938" y="1447800"/>
            <a:ext cx="8686800" cy="4800600"/>
          </a:xfrm>
        </p:spPr>
        <p:txBody>
          <a:bodyPr>
            <a:normAutofit/>
          </a:bodyPr>
          <a:lstStyle/>
          <a:p>
            <a:pPr lvl="1"/>
            <a:endParaRPr lang="en-US" dirty="0"/>
          </a:p>
          <a:p>
            <a:r>
              <a:rPr lang="en-US" dirty="0" smtClean="0"/>
              <a:t>MSS </a:t>
            </a:r>
            <a:r>
              <a:rPr lang="en-US" dirty="0"/>
              <a:t>RESOLUTION 13 – MSS SUPPORT FOR STATE-BY-STATE SINGLE-PAYER HEALTH INSURANCE </a:t>
            </a:r>
            <a:endParaRPr lang="en-US" dirty="0" smtClean="0"/>
          </a:p>
          <a:p>
            <a:pPr lvl="1"/>
            <a:r>
              <a:rPr lang="en-US" dirty="0" smtClean="0">
                <a:solidFill>
                  <a:srgbClr val="00B050"/>
                </a:solidFill>
              </a:rPr>
              <a:t>ACTION</a:t>
            </a:r>
            <a:r>
              <a:rPr lang="en-US" dirty="0">
                <a:solidFill>
                  <a:srgbClr val="00B050"/>
                </a:solidFill>
              </a:rPr>
              <a:t>: </a:t>
            </a:r>
            <a:r>
              <a:rPr lang="en-US" dirty="0" smtClean="0">
                <a:solidFill>
                  <a:srgbClr val="00B050"/>
                </a:solidFill>
              </a:rPr>
              <a:t>ADOPTED </a:t>
            </a:r>
            <a:r>
              <a:rPr lang="en-US" dirty="0">
                <a:solidFill>
                  <a:srgbClr val="00B050"/>
                </a:solidFill>
              </a:rPr>
              <a:t>AS AMENDED </a:t>
            </a:r>
          </a:p>
          <a:p>
            <a:pPr lvl="1"/>
            <a:r>
              <a:rPr lang="en-US" dirty="0" smtClean="0"/>
              <a:t>RESOLVED</a:t>
            </a:r>
            <a:r>
              <a:rPr lang="en-US" dirty="0"/>
              <a:t>, That our AMA-MSS supports state-level legislation to implement innovative programs to achieve universal health care, including but not limited to single-payer health insurance</a:t>
            </a:r>
          </a:p>
          <a:p>
            <a:endParaRPr lang="en-US" dirty="0" smtClean="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41827">
            <a:off x="6207663" y="4591006"/>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7074">
            <a:off x="95786" y="4619091"/>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23265">
            <a:off x="2679442" y="4997952"/>
            <a:ext cx="3190875"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03845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Adopted</a:t>
            </a:r>
            <a:endParaRPr lang="en-US" dirty="0"/>
          </a:p>
        </p:txBody>
      </p:sp>
      <p:sp>
        <p:nvSpPr>
          <p:cNvPr id="3" name="Content Placeholder 2"/>
          <p:cNvSpPr>
            <a:spLocks noGrp="1"/>
          </p:cNvSpPr>
          <p:nvPr>
            <p:ph idx="1"/>
          </p:nvPr>
        </p:nvSpPr>
        <p:spPr>
          <a:xfrm>
            <a:off x="228600" y="1676400"/>
            <a:ext cx="5867400" cy="4449763"/>
          </a:xfrm>
        </p:spPr>
        <p:txBody>
          <a:bodyPr>
            <a:normAutofit/>
          </a:bodyPr>
          <a:lstStyle/>
          <a:p>
            <a:r>
              <a:rPr lang="en-US" dirty="0"/>
              <a:t>MSS RESOLUTION 17 – LABELING AND RECOMMENDED PROTECTION FOR SUNGLASSES </a:t>
            </a:r>
          </a:p>
          <a:p>
            <a:pPr lvl="1"/>
            <a:r>
              <a:rPr lang="en-US" dirty="0" smtClean="0">
                <a:solidFill>
                  <a:srgbClr val="00B050"/>
                </a:solidFill>
              </a:rPr>
              <a:t>ACTION</a:t>
            </a:r>
            <a:r>
              <a:rPr lang="en-US" dirty="0">
                <a:solidFill>
                  <a:srgbClr val="00B050"/>
                </a:solidFill>
              </a:rPr>
              <a:t>: </a:t>
            </a:r>
            <a:r>
              <a:rPr lang="en-US" dirty="0" smtClean="0">
                <a:solidFill>
                  <a:srgbClr val="00B050"/>
                </a:solidFill>
              </a:rPr>
              <a:t>ADOPTED </a:t>
            </a:r>
            <a:r>
              <a:rPr lang="en-US" dirty="0">
                <a:solidFill>
                  <a:srgbClr val="00B050"/>
                </a:solidFill>
              </a:rPr>
              <a:t>AS AMENDED. </a:t>
            </a:r>
          </a:p>
          <a:p>
            <a:pPr lvl="1"/>
            <a:r>
              <a:rPr lang="en-US" dirty="0"/>
              <a:t>RESOLVED, That our AMA recognizes based on current evidence that sunglasses that protect against 100% of both UVA and UVB radiation are currently the safest choice for consumers; and be it further RESOLVED, That our AMA recommends that manufacturers clearly label all sunglasses with the percentage of UVA and UVB radiation reflected so that consumers know the extent to which the glasses protect against both types of UV radiation. </a:t>
            </a:r>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48007">
            <a:off x="5361714" y="25631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0541" y="2214563"/>
            <a:ext cx="1876425"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50712">
            <a:off x="7621195" y="4572000"/>
            <a:ext cx="11430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989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2624" y="381000"/>
            <a:ext cx="5184776" cy="4343400"/>
          </a:xfrm>
        </p:spPr>
        <p:txBody>
          <a:bodyPr>
            <a:normAutofit/>
          </a:bodyPr>
          <a:lstStyle/>
          <a:p>
            <a:pPr marL="228600" lvl="1">
              <a:spcBef>
                <a:spcPts val="2000"/>
              </a:spcBef>
              <a:buClr>
                <a:schemeClr val="accent1"/>
              </a:buClr>
            </a:pPr>
            <a:r>
              <a:rPr lang="en-US" sz="1600" dirty="0"/>
              <a:t>MSS LATE RESOLUTION 3 </a:t>
            </a:r>
            <a:r>
              <a:rPr lang="en-US" sz="1600" dirty="0" smtClean="0"/>
              <a:t>–</a:t>
            </a:r>
            <a:r>
              <a:rPr lang="en-US" sz="1400" dirty="0"/>
              <a:t>REMOVAL OF CANNABIS USE AS A RELATIVE CONTRADINDICATION FOR POTENTIAL ORGAN TRANSPLANT </a:t>
            </a:r>
          </a:p>
          <a:p>
            <a:r>
              <a:rPr lang="en-US" sz="1400" dirty="0" smtClean="0">
                <a:solidFill>
                  <a:srgbClr val="00B050"/>
                </a:solidFill>
              </a:rPr>
              <a:t>ACTION</a:t>
            </a:r>
            <a:r>
              <a:rPr lang="en-US" sz="1400" dirty="0">
                <a:solidFill>
                  <a:srgbClr val="00B050"/>
                </a:solidFill>
              </a:rPr>
              <a:t>: </a:t>
            </a:r>
            <a:r>
              <a:rPr lang="en-US" sz="1400" dirty="0" smtClean="0">
                <a:solidFill>
                  <a:srgbClr val="00B050"/>
                </a:solidFill>
              </a:rPr>
              <a:t>ADOPTED </a:t>
            </a:r>
            <a:r>
              <a:rPr lang="en-US" sz="1400" dirty="0">
                <a:solidFill>
                  <a:srgbClr val="00B050"/>
                </a:solidFill>
              </a:rPr>
              <a:t>AS AMENDED </a:t>
            </a:r>
            <a:endParaRPr lang="en-US" sz="1400" dirty="0" smtClean="0">
              <a:solidFill>
                <a:srgbClr val="00B050"/>
              </a:solidFill>
            </a:endParaRPr>
          </a:p>
          <a:p>
            <a:r>
              <a:rPr lang="en-US" sz="1400" dirty="0" smtClean="0"/>
              <a:t>RESOLVED</a:t>
            </a:r>
            <a:r>
              <a:rPr lang="en-US" sz="1400" dirty="0"/>
              <a:t>, That our AMA-MSS oppose utilization of 1) reported marijuana use; and 2) positive cannabis toxicology tests as a relative contraindication for potential organ transplant recipients</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133600"/>
            <a:ext cx="2781300"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00756">
            <a:off x="1851307" y="4319389"/>
            <a:ext cx="4814661" cy="2480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1148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909887"/>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21353058">
            <a:off x="3256553" y="3442835"/>
            <a:ext cx="2438400" cy="646331"/>
          </a:xfrm>
          <a:prstGeom prst="rect">
            <a:avLst/>
          </a:prstGeom>
          <a:noFill/>
        </p:spPr>
        <p:txBody>
          <a:bodyPr wrap="square" rtlCol="0">
            <a:spAutoFit/>
          </a:bodyPr>
          <a:lstStyle/>
          <a:p>
            <a:r>
              <a:rPr lang="en-US" dirty="0" smtClean="0"/>
              <a:t>2015 Legislation Already Underway!</a:t>
            </a:r>
            <a:endParaRPr lang="en-US" dirty="0"/>
          </a:p>
        </p:txBody>
      </p:sp>
      <p:cxnSp>
        <p:nvCxnSpPr>
          <p:cNvPr id="6" name="Elbow Connector 5"/>
          <p:cNvCxnSpPr/>
          <p:nvPr/>
        </p:nvCxnSpPr>
        <p:spPr>
          <a:xfrm rot="16200000" flipH="1">
            <a:off x="5257804" y="3581398"/>
            <a:ext cx="533399" cy="381004"/>
          </a:xfrm>
          <a:prstGeom prst="bentConnector3">
            <a:avLst>
              <a:gd name="adj1" fmla="val 1020"/>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493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2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Adopted Resolutions (cont.)</a:t>
            </a:r>
            <a:endParaRPr lang="en-US" dirty="0"/>
          </a:p>
        </p:txBody>
      </p:sp>
      <p:sp>
        <p:nvSpPr>
          <p:cNvPr id="3" name="Content Placeholder 2"/>
          <p:cNvSpPr>
            <a:spLocks noGrp="1"/>
          </p:cNvSpPr>
          <p:nvPr>
            <p:ph idx="1"/>
          </p:nvPr>
        </p:nvSpPr>
        <p:spPr>
          <a:xfrm>
            <a:off x="0" y="1447800"/>
            <a:ext cx="8991600" cy="5562600"/>
          </a:xfrm>
        </p:spPr>
        <p:txBody>
          <a:bodyPr>
            <a:normAutofit/>
          </a:bodyPr>
          <a:lstStyle/>
          <a:p>
            <a:r>
              <a:rPr lang="en-US" sz="1600" dirty="0" smtClean="0"/>
              <a:t>MSS </a:t>
            </a:r>
            <a:r>
              <a:rPr lang="en-US" sz="1600" dirty="0"/>
              <a:t>RESOLUTION 22 – ADDRESSING DRUG OVERDOSE AND PATIENT COMPLIANCE WITH TARGETED PHARMACEUTICAL PACKAGING EFFORTS </a:t>
            </a:r>
            <a:endParaRPr lang="en-US" sz="1600" dirty="0" smtClean="0"/>
          </a:p>
          <a:p>
            <a:pPr lvl="1"/>
            <a:r>
              <a:rPr lang="en-US" sz="1400" dirty="0" smtClean="0">
                <a:solidFill>
                  <a:srgbClr val="00B050"/>
                </a:solidFill>
              </a:rPr>
              <a:t>ACTION</a:t>
            </a:r>
            <a:r>
              <a:rPr lang="en-US" sz="1400" dirty="0">
                <a:solidFill>
                  <a:srgbClr val="00B050"/>
                </a:solidFill>
              </a:rPr>
              <a:t>: </a:t>
            </a:r>
            <a:r>
              <a:rPr lang="en-US" sz="1400" dirty="0" smtClean="0">
                <a:solidFill>
                  <a:srgbClr val="00B050"/>
                </a:solidFill>
              </a:rPr>
              <a:t>ADOPTED </a:t>
            </a:r>
            <a:r>
              <a:rPr lang="en-US" sz="1400" dirty="0">
                <a:solidFill>
                  <a:srgbClr val="00B050"/>
                </a:solidFill>
              </a:rPr>
              <a:t>AS AMENDED</a:t>
            </a:r>
            <a:r>
              <a:rPr lang="en-US" sz="1400" dirty="0"/>
              <a:t>. </a:t>
            </a:r>
            <a:endParaRPr lang="en-US" sz="1400" dirty="0" smtClean="0"/>
          </a:p>
          <a:p>
            <a:pPr lvl="1"/>
            <a:r>
              <a:rPr lang="en-US" sz="1400" dirty="0" smtClean="0"/>
              <a:t>RESOLVED</a:t>
            </a:r>
            <a:r>
              <a:rPr lang="en-US" sz="1400" dirty="0"/>
              <a:t>, That the AMA support research into novel and affordable pharmaceutical packaging in attempts to increase ease of use, improve patient compliance, and decrease abuse potential</a:t>
            </a:r>
            <a:r>
              <a:rPr lang="en-US" sz="1400" dirty="0" smtClean="0"/>
              <a:t>.</a:t>
            </a:r>
          </a:p>
          <a:p>
            <a:pPr lvl="1"/>
            <a:endParaRPr lang="en-US" sz="1400" dirty="0"/>
          </a:p>
          <a:p>
            <a:pPr lvl="1"/>
            <a:endParaRPr lang="en-US" sz="1400" dirty="0" smtClean="0"/>
          </a:p>
          <a:p>
            <a:pPr lvl="1"/>
            <a:endParaRPr lang="en-US" sz="1400" dirty="0"/>
          </a:p>
          <a:p>
            <a:pPr lvl="1"/>
            <a:endParaRPr lang="en-US" sz="1400" dirty="0" smtClean="0"/>
          </a:p>
          <a:p>
            <a:pPr lvl="1"/>
            <a:endParaRPr lang="en-US" sz="1400" dirty="0"/>
          </a:p>
          <a:p>
            <a:pPr lvl="1"/>
            <a:endParaRPr lang="en-US" sz="1400" dirty="0" smtClean="0"/>
          </a:p>
          <a:p>
            <a:r>
              <a:rPr lang="en-US" sz="1600" dirty="0"/>
              <a:t>MSS RESOLUTION 28 – MEASURING THE </a:t>
            </a:r>
            <a:r>
              <a:rPr lang="en-US" sz="1600" dirty="0" smtClean="0"/>
              <a:t>EFFECT </a:t>
            </a:r>
            <a:r>
              <a:rPr lang="en-US" sz="1600" dirty="0"/>
              <a:t>OF </a:t>
            </a:r>
            <a:r>
              <a:rPr lang="en-US" sz="1600" b="1" dirty="0"/>
              <a:t>PAID SICK LEAVE (PSL) </a:t>
            </a:r>
            <a:r>
              <a:rPr lang="en-US" sz="1600" dirty="0"/>
              <a:t>ON HEALTH-CARE OUTCOMES </a:t>
            </a:r>
            <a:endParaRPr lang="en-US" sz="1600" dirty="0" smtClean="0"/>
          </a:p>
          <a:p>
            <a:pPr lvl="1"/>
            <a:r>
              <a:rPr lang="en-US" sz="1400" dirty="0" smtClean="0">
                <a:solidFill>
                  <a:srgbClr val="00B050"/>
                </a:solidFill>
              </a:rPr>
              <a:t>ACTION</a:t>
            </a:r>
            <a:r>
              <a:rPr lang="en-US" sz="1400" dirty="0">
                <a:solidFill>
                  <a:srgbClr val="00B050"/>
                </a:solidFill>
              </a:rPr>
              <a:t>: </a:t>
            </a:r>
            <a:r>
              <a:rPr lang="en-US" sz="1400" dirty="0" smtClean="0">
                <a:solidFill>
                  <a:srgbClr val="00B050"/>
                </a:solidFill>
              </a:rPr>
              <a:t>ADOPTED </a:t>
            </a:r>
            <a:r>
              <a:rPr lang="en-US" sz="1400" dirty="0">
                <a:solidFill>
                  <a:srgbClr val="00B050"/>
                </a:solidFill>
              </a:rPr>
              <a:t>AS AMENDED. </a:t>
            </a:r>
            <a:endParaRPr lang="en-US" sz="1400" dirty="0" smtClean="0">
              <a:solidFill>
                <a:srgbClr val="00B050"/>
              </a:solidFill>
            </a:endParaRPr>
          </a:p>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228600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895600"/>
            <a:ext cx="1828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957724"/>
            <a:ext cx="2209800" cy="162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255999"/>
            <a:ext cx="2488116"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5145341"/>
            <a:ext cx="2286000" cy="155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25115">
            <a:off x="14553" y="6178591"/>
            <a:ext cx="5781675" cy="634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33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3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Adopted…</a:t>
            </a:r>
            <a:endParaRPr lang="en-US" dirty="0"/>
          </a:p>
        </p:txBody>
      </p:sp>
      <p:sp>
        <p:nvSpPr>
          <p:cNvPr id="3" name="Content Placeholder 2"/>
          <p:cNvSpPr>
            <a:spLocks noGrp="1"/>
          </p:cNvSpPr>
          <p:nvPr>
            <p:ph idx="1"/>
          </p:nvPr>
        </p:nvSpPr>
        <p:spPr/>
        <p:txBody>
          <a:bodyPr>
            <a:normAutofit fontScale="70000" lnSpcReduction="20000"/>
          </a:bodyPr>
          <a:lstStyle/>
          <a:p>
            <a:r>
              <a:rPr lang="en-US" dirty="0"/>
              <a:t>MSS RESOLUTION 5 – INCREASING GRADUATE MEDICAL EDUCATION FUNDING THROUGH RESIDENT PROVIDED SERVICES </a:t>
            </a:r>
            <a:endParaRPr lang="en-US" dirty="0" smtClean="0"/>
          </a:p>
          <a:p>
            <a:pPr lvl="1"/>
            <a:r>
              <a:rPr lang="en-US" dirty="0"/>
              <a:t>MSS ACTION: </a:t>
            </a:r>
            <a:r>
              <a:rPr lang="en-US" dirty="0">
                <a:solidFill>
                  <a:srgbClr val="FF0000"/>
                </a:solidFill>
              </a:rPr>
              <a:t>MSS RESOLUTION 5 NOT ADOPTED. </a:t>
            </a:r>
          </a:p>
          <a:p>
            <a:pPr lvl="1"/>
            <a:r>
              <a:rPr lang="en-US" dirty="0"/>
              <a:t>RESOLVED, That our AMA calls for unsupervised resident services that have been approved by their attending physician to be billed to patients’ payers, serving as a subsidy to direct graduate medical education funding</a:t>
            </a:r>
            <a:r>
              <a:rPr lang="en-US" dirty="0" smtClean="0"/>
              <a:t>.</a:t>
            </a:r>
          </a:p>
          <a:p>
            <a:pPr lvl="1"/>
            <a:r>
              <a:rPr lang="en-US" dirty="0" smtClean="0">
                <a:solidFill>
                  <a:srgbClr val="0070C0"/>
                </a:solidFill>
              </a:rPr>
              <a:t>Why? </a:t>
            </a:r>
            <a:r>
              <a:rPr lang="en-US" dirty="0" smtClean="0">
                <a:solidFill>
                  <a:srgbClr val="0070C0"/>
                </a:solidFill>
                <a:sym typeface="Wingdings" panose="05000000000000000000" pitchFamily="2" charset="2"/>
              </a:rPr>
              <a:t>Logistics….(Residents don’t really do anything fully unsupervised that they can bill for directly, still in training so must bill under the consultant)</a:t>
            </a:r>
            <a:endParaRPr lang="en-US" dirty="0" smtClean="0">
              <a:solidFill>
                <a:srgbClr val="0070C0"/>
              </a:solidFill>
            </a:endParaRPr>
          </a:p>
          <a:p>
            <a:pPr marL="285750" lvl="1" indent="-285750">
              <a:spcBef>
                <a:spcPts val="2000"/>
              </a:spcBef>
              <a:buClr>
                <a:schemeClr val="accent1"/>
              </a:buClr>
            </a:pPr>
            <a:r>
              <a:rPr lang="en-US" dirty="0" smtClean="0"/>
              <a:t>MSS </a:t>
            </a:r>
            <a:r>
              <a:rPr lang="en-US" dirty="0"/>
              <a:t>RESOLUTION </a:t>
            </a:r>
            <a:r>
              <a:rPr lang="en-US" dirty="0" smtClean="0"/>
              <a:t>6 – PROMOTING PHYSICIANS IN PRIMARY CARE AND UNDERSERVED REGIONS</a:t>
            </a:r>
          </a:p>
          <a:p>
            <a:pPr lvl="1"/>
            <a:r>
              <a:rPr lang="en-US" dirty="0" smtClean="0"/>
              <a:t>MSS ACTION: </a:t>
            </a:r>
            <a:r>
              <a:rPr lang="en-US" dirty="0" smtClean="0">
                <a:solidFill>
                  <a:srgbClr val="FF0000"/>
                </a:solidFill>
              </a:rPr>
              <a:t>MSS RESOLUTION 5 NOT ADOPTED. </a:t>
            </a:r>
          </a:p>
          <a:p>
            <a:pPr lvl="1"/>
            <a:r>
              <a:rPr lang="en-US" dirty="0" smtClean="0"/>
              <a:t>MSS </a:t>
            </a:r>
            <a:r>
              <a:rPr lang="en-US" dirty="0"/>
              <a:t>ACTION: MSS RESOLUTION 6 NOT ADOPTED. </a:t>
            </a:r>
            <a:r>
              <a:rPr lang="en-US" dirty="0" smtClean="0"/>
              <a:t>RESOLVED</a:t>
            </a:r>
            <a:r>
              <a:rPr lang="en-US" dirty="0"/>
              <a:t>, That our AMA study the factors that may discourage a student from choosing primary care specialties as a career path other than debt burden by surveying 4th year undergraduate medical students on their perceptions of primary care and reasons for avoiding or for entering primary care and present their findings at the I-15 meeting; and be it further RESOLVED, That our AMA use the findings of this study to direct its future efforts to increase the number of primary care physicians, especially to increase the number of primary care physicians in underserved regions</a:t>
            </a:r>
            <a:r>
              <a:rPr lang="en-US" dirty="0" smtClean="0"/>
              <a:t>.</a:t>
            </a:r>
          </a:p>
          <a:p>
            <a:pPr lvl="1"/>
            <a:r>
              <a:rPr lang="en-US" dirty="0" smtClean="0">
                <a:solidFill>
                  <a:srgbClr val="0070C0"/>
                </a:solidFill>
              </a:rPr>
              <a:t>Why?</a:t>
            </a:r>
            <a:r>
              <a:rPr lang="en-US" dirty="0" smtClean="0">
                <a:solidFill>
                  <a:srgbClr val="0070C0"/>
                </a:solidFill>
                <a:sym typeface="Wingdings" panose="05000000000000000000" pitchFamily="2" charset="2"/>
              </a:rPr>
              <a:t> this is already a major issue the AMA is working on! </a:t>
            </a:r>
            <a:endParaRPr lang="en-US" dirty="0">
              <a:solidFill>
                <a:srgbClr val="0070C0"/>
              </a:solidFill>
            </a:endParaRPr>
          </a:p>
          <a:p>
            <a:endParaRPr lang="en-US" dirty="0" smtClean="0"/>
          </a:p>
        </p:txBody>
      </p:sp>
    </p:spTree>
    <p:extLst>
      <p:ext uri="{BB962C8B-B14F-4D97-AF65-F5344CB8AC3E}">
        <p14:creationId xmlns:p14="http://schemas.microsoft.com/office/powerpoint/2010/main" val="227176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Vetting Process…</a:t>
            </a:r>
            <a:endParaRPr lang="en-US" dirty="0"/>
          </a:p>
        </p:txBody>
      </p:sp>
      <p:sp>
        <p:nvSpPr>
          <p:cNvPr id="3" name="Content Placeholder 2"/>
          <p:cNvSpPr>
            <a:spLocks noGrp="1"/>
          </p:cNvSpPr>
          <p:nvPr>
            <p:ph idx="1"/>
          </p:nvPr>
        </p:nvSpPr>
        <p:spPr>
          <a:xfrm>
            <a:off x="2022474" y="1828800"/>
            <a:ext cx="7121526" cy="4876800"/>
          </a:xfrm>
        </p:spPr>
        <p:txBody>
          <a:bodyPr>
            <a:normAutofit fontScale="70000" lnSpcReduction="20000"/>
          </a:bodyPr>
          <a:lstStyle/>
          <a:p>
            <a:r>
              <a:rPr lang="en-US" dirty="0" smtClean="0"/>
              <a:t>Resolution 26- Sunscreen and Sun Protection Counseling by Physicians</a:t>
            </a:r>
          </a:p>
          <a:p>
            <a:pPr lvl="1"/>
            <a:r>
              <a:rPr lang="en-US" b="1" dirty="0" smtClean="0"/>
              <a:t>Original Resolution: </a:t>
            </a:r>
          </a:p>
          <a:p>
            <a:pPr lvl="2"/>
            <a:r>
              <a:rPr lang="en-US" dirty="0" smtClean="0"/>
              <a:t>Resolution 26 asks (1) that our AMA-MSS </a:t>
            </a:r>
            <a:r>
              <a:rPr lang="en-US" b="1" dirty="0" smtClean="0">
                <a:solidFill>
                  <a:schemeClr val="tx1"/>
                </a:solidFill>
              </a:rPr>
              <a:t>recognize</a:t>
            </a:r>
            <a:r>
              <a:rPr lang="en-US" dirty="0" smtClean="0"/>
              <a:t> that providing sunscreen and other sun-protective recommendations in outpatient visits is important to preventing skin cancer; (2) that our AMA-MSS </a:t>
            </a:r>
            <a:r>
              <a:rPr lang="en-US" b="1" dirty="0" smtClean="0">
                <a:solidFill>
                  <a:schemeClr val="tx1"/>
                </a:solidFill>
              </a:rPr>
              <a:t>encourage</a:t>
            </a:r>
            <a:r>
              <a:rPr lang="en-US" dirty="0" smtClean="0"/>
              <a:t> physicians to counsel their patients on sun-protective behaviors and recommend sunscreen use in the outpatient setting; and (3) that our AMA </a:t>
            </a:r>
            <a:r>
              <a:rPr lang="en-US" b="1" dirty="0" smtClean="0">
                <a:solidFill>
                  <a:srgbClr val="000000"/>
                </a:solidFill>
              </a:rPr>
              <a:t>encourage</a:t>
            </a:r>
            <a:r>
              <a:rPr lang="en-US" dirty="0" smtClean="0"/>
              <a:t> physicians to counsel their patients on sun-protective behaviors and recommend sunscreen use in the outpatient setting, and </a:t>
            </a:r>
            <a:r>
              <a:rPr lang="en-US" b="1" dirty="0" smtClean="0">
                <a:solidFill>
                  <a:srgbClr val="000000"/>
                </a:solidFill>
              </a:rPr>
              <a:t>advocate for the implementation </a:t>
            </a:r>
            <a:r>
              <a:rPr lang="en-US" dirty="0" smtClean="0"/>
              <a:t>of a Physician Quality Reporting System (PQRS) measure for the Preventative Care and Screening of Skin Cancer: Sunscreen Counseling, when the primary diagnosis of the visit relates to skin cancer.</a:t>
            </a:r>
          </a:p>
          <a:p>
            <a:pPr lvl="2"/>
            <a:endParaRPr lang="en-US" dirty="0" smtClean="0"/>
          </a:p>
          <a:p>
            <a:pPr lvl="1"/>
            <a:r>
              <a:rPr lang="en-US" sz="2118" b="1" dirty="0" smtClean="0">
                <a:solidFill>
                  <a:srgbClr val="000000"/>
                </a:solidFill>
              </a:rPr>
              <a:t>New Adopted Resolution (proposed by Ref Com):</a:t>
            </a:r>
          </a:p>
          <a:p>
            <a:pPr lvl="2"/>
            <a:r>
              <a:rPr lang="en-US" sz="2118" dirty="0" smtClean="0">
                <a:solidFill>
                  <a:srgbClr val="000000"/>
                </a:solidFill>
              </a:rPr>
              <a:t>RESOLVED, That our AMA encourage physicians to counsel their patients on sun-protective behaviors. </a:t>
            </a:r>
          </a:p>
          <a:p>
            <a:pPr lvl="2">
              <a:buNone/>
            </a:pPr>
            <a:endParaRPr lang="en-US" dirty="0" smtClean="0"/>
          </a:p>
          <a:p>
            <a:pPr lvl="1"/>
            <a:r>
              <a:rPr lang="en-US" sz="2118" b="1" dirty="0" smtClean="0">
                <a:solidFill>
                  <a:srgbClr val="000000"/>
                </a:solidFill>
              </a:rPr>
              <a:t>Final Format:</a:t>
            </a:r>
            <a:endParaRPr lang="en-US" sz="2118" dirty="0" smtClean="0">
              <a:solidFill>
                <a:srgbClr val="000000"/>
              </a:solidFill>
            </a:endParaRPr>
          </a:p>
          <a:p>
            <a:pPr lvl="2"/>
            <a:r>
              <a:rPr lang="en-US" sz="2118" dirty="0" smtClean="0">
                <a:solidFill>
                  <a:srgbClr val="000000"/>
                </a:solidFill>
              </a:rPr>
              <a:t>440.044MSS   </a:t>
            </a:r>
            <a:r>
              <a:rPr lang="en-US" sz="2118" u="sng" dirty="0" smtClean="0">
                <a:solidFill>
                  <a:srgbClr val="000000"/>
                </a:solidFill>
              </a:rPr>
              <a:t>Sunscreen and Sun Protection Counseling by Physicians: </a:t>
            </a:r>
            <a:r>
              <a:rPr lang="en-US" sz="2118" dirty="0" smtClean="0">
                <a:solidFill>
                  <a:srgbClr val="000000"/>
                </a:solidFill>
              </a:rPr>
              <a:t>			 AMA-MSS will ask the AMA to encourage physicians to 			 counsel their patients on sub-protective behavior. (MSS Res 26, 		 I-13) </a:t>
            </a:r>
          </a:p>
          <a:p>
            <a:pPr lvl="1"/>
            <a:r>
              <a:rPr lang="en-US" dirty="0" smtClean="0"/>
              <a:t>“I-13” = Interim meeting 2013</a:t>
            </a:r>
            <a:endParaRPr lang="en-US" dirty="0"/>
          </a:p>
        </p:txBody>
      </p:sp>
      <p:pic>
        <p:nvPicPr>
          <p:cNvPr id="4" name="Picture 3"/>
          <p:cNvPicPr>
            <a:picLocks noChangeAspect="1"/>
          </p:cNvPicPr>
          <p:nvPr/>
        </p:nvPicPr>
        <p:blipFill>
          <a:blip r:embed="rId2"/>
          <a:srcRect b="14634"/>
          <a:stretch>
            <a:fillRect/>
          </a:stretch>
        </p:blipFill>
        <p:spPr>
          <a:xfrm>
            <a:off x="-304800" y="2362200"/>
            <a:ext cx="2603500" cy="2666992"/>
          </a:xfrm>
          <a:prstGeom prst="rect">
            <a:avLst/>
          </a:prstGeom>
        </p:spPr>
      </p:pic>
      <p:sp>
        <p:nvSpPr>
          <p:cNvPr id="6" name="TextBox 5"/>
          <p:cNvSpPr txBox="1"/>
          <p:nvPr/>
        </p:nvSpPr>
        <p:spPr>
          <a:xfrm>
            <a:off x="152400" y="5830669"/>
            <a:ext cx="1774133" cy="646331"/>
          </a:xfrm>
          <a:prstGeom prst="rect">
            <a:avLst/>
          </a:prstGeom>
          <a:noFill/>
        </p:spPr>
        <p:txBody>
          <a:bodyPr wrap="square" rtlCol="0">
            <a:spAutoFit/>
          </a:bodyPr>
          <a:lstStyle/>
          <a:p>
            <a:r>
              <a:rPr lang="en-US" dirty="0" smtClean="0"/>
              <a:t>We can’t help</a:t>
            </a:r>
          </a:p>
          <a:p>
            <a:r>
              <a:rPr lang="en-US" dirty="0" smtClean="0"/>
              <a:t>everyone…</a:t>
            </a:r>
            <a:endParaRPr lang="en-US" dirty="0"/>
          </a:p>
        </p:txBody>
      </p:sp>
      <p:sp>
        <p:nvSpPr>
          <p:cNvPr id="9" name="Up Arrow 8"/>
          <p:cNvSpPr/>
          <p:nvPr/>
        </p:nvSpPr>
        <p:spPr>
          <a:xfrm>
            <a:off x="685800" y="5105400"/>
            <a:ext cx="381000" cy="6858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Passed…?</a:t>
            </a:r>
            <a:endParaRPr lang="en-US" dirty="0"/>
          </a:p>
        </p:txBody>
      </p:sp>
      <p:sp>
        <p:nvSpPr>
          <p:cNvPr id="3" name="Content Placeholder 2"/>
          <p:cNvSpPr>
            <a:spLocks noGrp="1"/>
          </p:cNvSpPr>
          <p:nvPr>
            <p:ph idx="1"/>
          </p:nvPr>
        </p:nvSpPr>
        <p:spPr>
          <a:xfrm>
            <a:off x="304800" y="2362200"/>
            <a:ext cx="7696200" cy="5257800"/>
          </a:xfrm>
        </p:spPr>
        <p:txBody>
          <a:bodyPr>
            <a:normAutofit/>
          </a:bodyPr>
          <a:lstStyle/>
          <a:p>
            <a:r>
              <a:rPr lang="en-US" dirty="0" smtClean="0"/>
              <a:t>Resolution 26- Sunscreen and Sun Protection Counseling by Physicians</a:t>
            </a:r>
          </a:p>
          <a:p>
            <a:pPr lvl="1"/>
            <a:r>
              <a:rPr lang="en-US" sz="1400" dirty="0" smtClean="0"/>
              <a:t>Your Reference Committee received limited testimony on Resolution 26, which generally agreed with the intent of the resolution, although </a:t>
            </a:r>
            <a:r>
              <a:rPr lang="en-US" sz="1400" u="sng" dirty="0" smtClean="0">
                <a:solidFill>
                  <a:srgbClr val="0070C0"/>
                </a:solidFill>
              </a:rPr>
              <a:t>questioned whether the MSS had the expertise in the field to make its recommendations</a:t>
            </a:r>
            <a:r>
              <a:rPr lang="en-US" sz="1400" dirty="0" smtClean="0">
                <a:solidFill>
                  <a:srgbClr val="0070C0"/>
                </a:solidFill>
              </a:rPr>
              <a:t>.  </a:t>
            </a:r>
            <a:r>
              <a:rPr lang="en-US" sz="1400" b="1" dirty="0" smtClean="0"/>
              <a:t>While </a:t>
            </a:r>
            <a:r>
              <a:rPr lang="en-US" sz="1400" b="1" u="sng" dirty="0" smtClean="0"/>
              <a:t>current AMA policy already encourages physicians to discuss the harm of UV radiation and incidence of skin cancer with patients (H-440.967, H-440.980),</a:t>
            </a:r>
            <a:r>
              <a:rPr lang="en-US" sz="1400" b="1" dirty="0" smtClean="0"/>
              <a:t> the</a:t>
            </a:r>
            <a:r>
              <a:rPr lang="en-US" sz="1400" dirty="0" smtClean="0"/>
              <a:t> </a:t>
            </a:r>
            <a:r>
              <a:rPr lang="en-US" sz="1400" b="1" u="sng" dirty="0" smtClean="0"/>
              <a:t>policy primarily deals with tanning beds </a:t>
            </a:r>
            <a:r>
              <a:rPr lang="en-US" sz="1400" b="1" dirty="0" smtClean="0"/>
              <a:t>and ultimately falls short of encouraging physicians to counsel patients on the prevention of sun exposure risks through the use of sunscreen</a:t>
            </a:r>
            <a:r>
              <a:rPr lang="en-US" sz="1400" dirty="0" smtClean="0"/>
              <a:t>.  </a:t>
            </a:r>
            <a:r>
              <a:rPr lang="en-US" sz="1400" u="sng" dirty="0" smtClean="0"/>
              <a:t>As established by the resolution, such a practice is already encouraged by the policies of the relevant specialty societies.</a:t>
            </a:r>
          </a:p>
          <a:p>
            <a:pPr lvl="1"/>
            <a:r>
              <a:rPr lang="en-US" sz="1400" dirty="0" smtClean="0"/>
              <a:t>The third resolved clause calls for the implementation of a </a:t>
            </a:r>
            <a:r>
              <a:rPr lang="en-US" sz="1400" dirty="0" smtClean="0">
                <a:solidFill>
                  <a:srgbClr val="0070C0"/>
                </a:solidFill>
              </a:rPr>
              <a:t>Physician Quality Reporting System </a:t>
            </a:r>
            <a:r>
              <a:rPr lang="en-US" sz="1400" dirty="0" smtClean="0"/>
              <a:t>(aka a Pay-for-Performance system), which tend to be </a:t>
            </a:r>
            <a:r>
              <a:rPr lang="en-US" sz="1400" u="sng" dirty="0" smtClean="0">
                <a:solidFill>
                  <a:srgbClr val="0070C0"/>
                </a:solidFill>
              </a:rPr>
              <a:t>extremely controversial </a:t>
            </a:r>
            <a:r>
              <a:rPr lang="en-US" sz="1400" u="sng" dirty="0" smtClean="0"/>
              <a:t>for physicians</a:t>
            </a:r>
            <a:r>
              <a:rPr lang="en-US" sz="1400" dirty="0" smtClean="0"/>
              <a:t>.  In addition to </a:t>
            </a:r>
            <a:r>
              <a:rPr lang="en-US" sz="1400" u="sng" dirty="0" smtClean="0"/>
              <a:t>a general opposition to programs that can potentially penalize their payment</a:t>
            </a:r>
            <a:r>
              <a:rPr lang="en-US" sz="1400" dirty="0" smtClean="0"/>
              <a:t>, physicians have had concerns with the method of implementation of these programs (such as through penalties based on subjective criteria that may be beyond their control).  </a:t>
            </a:r>
            <a:r>
              <a:rPr lang="en-US" sz="1400" u="sng" dirty="0" smtClean="0"/>
              <a:t>The Reference Committee recommends the adoption of </a:t>
            </a:r>
            <a:r>
              <a:rPr lang="en-US" sz="1400" u="sng" dirty="0" smtClean="0">
                <a:solidFill>
                  <a:srgbClr val="0070C0"/>
                </a:solidFill>
              </a:rPr>
              <a:t>Substitute Resolution 26. </a:t>
            </a:r>
            <a:endParaRPr lang="en-US" sz="1400" u="sng" dirty="0">
              <a:solidFill>
                <a:srgbClr val="0070C0"/>
              </a:solidFill>
            </a:endParaRPr>
          </a:p>
        </p:txBody>
      </p:sp>
      <p:pic>
        <p:nvPicPr>
          <p:cNvPr id="4" name="Picture 3"/>
          <p:cNvPicPr>
            <a:picLocks noChangeAspect="1"/>
          </p:cNvPicPr>
          <p:nvPr/>
        </p:nvPicPr>
        <p:blipFill>
          <a:blip r:embed="rId2"/>
          <a:stretch>
            <a:fillRect/>
          </a:stretch>
        </p:blipFill>
        <p:spPr>
          <a:xfrm>
            <a:off x="4572000" y="178170"/>
            <a:ext cx="3352800" cy="22311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Resolutions that did not pass…</a:t>
            </a:r>
            <a:endParaRPr lang="en-US" dirty="0"/>
          </a:p>
        </p:txBody>
      </p:sp>
      <p:sp>
        <p:nvSpPr>
          <p:cNvPr id="3" name="Content Placeholder 2"/>
          <p:cNvSpPr>
            <a:spLocks noGrp="1"/>
          </p:cNvSpPr>
          <p:nvPr>
            <p:ph idx="1"/>
          </p:nvPr>
        </p:nvSpPr>
        <p:spPr/>
        <p:txBody>
          <a:bodyPr/>
          <a:lstStyle/>
          <a:p>
            <a:r>
              <a:rPr lang="en-US" dirty="0" smtClean="0"/>
              <a:t>MSS Resolution 4- OTC access to Oral contraceptives</a:t>
            </a:r>
          </a:p>
          <a:p>
            <a:r>
              <a:rPr lang="en-US" b="1" dirty="0" smtClean="0">
                <a:sym typeface="Wingdings" panose="05000000000000000000" pitchFamily="2" charset="2"/>
              </a:rPr>
              <a:t>Why? </a:t>
            </a:r>
            <a:r>
              <a:rPr lang="en-US" dirty="0" smtClean="0">
                <a:sym typeface="Wingdings" panose="05000000000000000000" pitchFamily="2" charset="2"/>
              </a:rPr>
              <a:t>MSS HOD members and reference committee members felt we could reaffirm existing policies: D-75.995 and H-170.968</a:t>
            </a:r>
          </a:p>
          <a:p>
            <a:pPr lvl="1"/>
            <a:r>
              <a:rPr lang="en-US" dirty="0" smtClean="0">
                <a:sym typeface="Wingdings" panose="05000000000000000000" pitchFamily="2" charset="2"/>
              </a:rPr>
              <a:t>We only want to write resolutions we feel are necessary, relevant, and not previously addressed!</a:t>
            </a:r>
            <a:endParaRPr lang="en-US" dirty="0"/>
          </a:p>
        </p:txBody>
      </p:sp>
      <p:pic>
        <p:nvPicPr>
          <p:cNvPr id="5" name="Picture 4"/>
          <p:cNvPicPr>
            <a:picLocks noChangeAspect="1"/>
          </p:cNvPicPr>
          <p:nvPr/>
        </p:nvPicPr>
        <p:blipFill>
          <a:blip r:embed="rId2"/>
          <a:stretch>
            <a:fillRect/>
          </a:stretch>
        </p:blipFill>
        <p:spPr>
          <a:xfrm>
            <a:off x="1600200" y="4343400"/>
            <a:ext cx="2514600" cy="2265405"/>
          </a:xfrm>
          <a:prstGeom prst="rect">
            <a:avLst/>
          </a:prstGeom>
        </p:spPr>
      </p:pic>
      <p:pic>
        <p:nvPicPr>
          <p:cNvPr id="6" name="Picture 5"/>
          <p:cNvPicPr>
            <a:picLocks noChangeAspect="1"/>
          </p:cNvPicPr>
          <p:nvPr/>
        </p:nvPicPr>
        <p:blipFill>
          <a:blip r:embed="rId3"/>
          <a:stretch>
            <a:fillRect/>
          </a:stretch>
        </p:blipFill>
        <p:spPr>
          <a:xfrm>
            <a:off x="4724400" y="4038600"/>
            <a:ext cx="3886200" cy="2590800"/>
          </a:xfrm>
          <a:prstGeom prst="rect">
            <a:avLst/>
          </a:prstGeom>
        </p:spPr>
      </p:pic>
    </p:spTree>
    <p:extLst>
      <p:ext uri="{BB962C8B-B14F-4D97-AF65-F5344CB8AC3E}">
        <p14:creationId xmlns:p14="http://schemas.microsoft.com/office/powerpoint/2010/main" val="416387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 of a Resolution </a:t>
            </a:r>
            <a:r>
              <a:rPr lang="en-US" smtClean="0"/>
              <a:t>that didn’t Pass</a:t>
            </a:r>
            <a:endParaRPr lang="en-US" dirty="0"/>
          </a:p>
        </p:txBody>
      </p:sp>
      <p:sp>
        <p:nvSpPr>
          <p:cNvPr id="3" name="Content Placeholder 2"/>
          <p:cNvSpPr>
            <a:spLocks noGrp="1"/>
          </p:cNvSpPr>
          <p:nvPr>
            <p:ph idx="1"/>
          </p:nvPr>
        </p:nvSpPr>
        <p:spPr>
          <a:xfrm>
            <a:off x="2438400" y="1676400"/>
            <a:ext cx="6781800" cy="4724400"/>
          </a:xfrm>
        </p:spPr>
        <p:txBody>
          <a:bodyPr/>
          <a:lstStyle/>
          <a:p>
            <a:r>
              <a:rPr lang="en-US" dirty="0" smtClean="0"/>
              <a:t>MSS Resolution 1- Opt-Out Organ Donation</a:t>
            </a:r>
          </a:p>
          <a:p>
            <a:pPr lvl="1"/>
            <a:r>
              <a:rPr lang="en-US" dirty="0" smtClean="0"/>
              <a:t>Asked the AMA to support opt-out organ donation and work with sate medical societies and state legislatures to adopt an opt-out organ donation policy in lieu of current opt-in legislation</a:t>
            </a:r>
          </a:p>
          <a:p>
            <a:pPr lvl="1"/>
            <a:r>
              <a:rPr lang="en-US" dirty="0" smtClean="0">
                <a:solidFill>
                  <a:srgbClr val="0070C0"/>
                </a:solidFill>
              </a:rPr>
              <a:t>Why?</a:t>
            </a:r>
          </a:p>
          <a:p>
            <a:pPr lvl="1"/>
            <a:r>
              <a:rPr lang="en-US" dirty="0" smtClean="0"/>
              <a:t>Council of Ethical and Judicial Affairs report </a:t>
            </a:r>
            <a:r>
              <a:rPr lang="en-US" dirty="0" smtClean="0">
                <a:solidFill>
                  <a:srgbClr val="0070C0"/>
                </a:solidFill>
              </a:rPr>
              <a:t>already established the AMA position on this matter</a:t>
            </a:r>
            <a:r>
              <a:rPr lang="en-US" dirty="0" smtClean="0"/>
              <a:t>, which is essentially that they </a:t>
            </a:r>
            <a:r>
              <a:rPr lang="en-US" dirty="0" smtClean="0">
                <a:solidFill>
                  <a:schemeClr val="tx2"/>
                </a:solidFill>
              </a:rPr>
              <a:t>do not know </a:t>
            </a:r>
            <a:r>
              <a:rPr lang="en-US" dirty="0" smtClean="0"/>
              <a:t>if presumed consent would positively or negatively affect the number of organs transplants.  </a:t>
            </a:r>
            <a:r>
              <a:rPr lang="en-US" dirty="0" smtClean="0">
                <a:solidFill>
                  <a:srgbClr val="FF0000"/>
                </a:solidFill>
              </a:rPr>
              <a:t>Until this is studied, the AMA will take a neutral position.</a:t>
            </a:r>
          </a:p>
          <a:p>
            <a:pPr lvl="1"/>
            <a:r>
              <a:rPr lang="en-US" dirty="0" smtClean="0"/>
              <a:t>Next steps?  This author could write a </a:t>
            </a:r>
            <a:r>
              <a:rPr lang="en-US" dirty="0" smtClean="0">
                <a:solidFill>
                  <a:srgbClr val="0070C0"/>
                </a:solidFill>
              </a:rPr>
              <a:t>GC Action Item </a:t>
            </a:r>
            <a:r>
              <a:rPr lang="en-US" dirty="0" smtClean="0"/>
              <a:t>or re-write resolution to ask for a study to be done.</a:t>
            </a:r>
            <a:endParaRPr lang="en-US" dirty="0"/>
          </a:p>
        </p:txBody>
      </p:sp>
      <p:pic>
        <p:nvPicPr>
          <p:cNvPr id="4" name="Picture 3"/>
          <p:cNvPicPr>
            <a:picLocks noChangeAspect="1"/>
          </p:cNvPicPr>
          <p:nvPr/>
        </p:nvPicPr>
        <p:blipFill>
          <a:blip r:embed="rId2"/>
          <a:stretch>
            <a:fillRect/>
          </a:stretch>
        </p:blipFill>
        <p:spPr>
          <a:xfrm>
            <a:off x="152400" y="1752600"/>
            <a:ext cx="2324100" cy="3492500"/>
          </a:xfrm>
          <a:prstGeom prst="rect">
            <a:avLst/>
          </a:prstGeom>
        </p:spPr>
      </p:pic>
    </p:spTree>
    <p:extLst>
      <p:ext uri="{BB962C8B-B14F-4D97-AF65-F5344CB8AC3E}">
        <p14:creationId xmlns:p14="http://schemas.microsoft.com/office/powerpoint/2010/main" val="167985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413" y="228600"/>
            <a:ext cx="7749987" cy="1295400"/>
          </a:xfrm>
        </p:spPr>
        <p:txBody>
          <a:bodyPr/>
          <a:lstStyle/>
          <a:p>
            <a:r>
              <a:rPr lang="en-US" sz="3200" dirty="0" smtClean="0"/>
              <a:t>Do people care?  …YES!</a:t>
            </a:r>
            <a:endParaRPr lang="en-US" sz="3200"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rot="319071">
            <a:off x="162739" y="1432693"/>
            <a:ext cx="4780440" cy="3733800"/>
          </a:xfrm>
          <a:prstGeom prst="rect">
            <a:avLst/>
          </a:prstGeom>
        </p:spPr>
      </p:pic>
      <p:pic>
        <p:nvPicPr>
          <p:cNvPr id="6" name="Picture 5"/>
          <p:cNvPicPr>
            <a:picLocks noChangeAspect="1"/>
          </p:cNvPicPr>
          <p:nvPr/>
        </p:nvPicPr>
        <p:blipFill>
          <a:blip r:embed="rId3"/>
          <a:stretch>
            <a:fillRect/>
          </a:stretch>
        </p:blipFill>
        <p:spPr>
          <a:xfrm rot="21260014">
            <a:off x="3592850" y="1459656"/>
            <a:ext cx="5047272" cy="3568700"/>
          </a:xfrm>
          <a:prstGeom prst="rect">
            <a:avLst/>
          </a:prstGeom>
        </p:spPr>
      </p:pic>
      <p:pic>
        <p:nvPicPr>
          <p:cNvPr id="5" name="Picture 4"/>
          <p:cNvPicPr>
            <a:picLocks noChangeAspect="1"/>
          </p:cNvPicPr>
          <p:nvPr/>
        </p:nvPicPr>
        <p:blipFill>
          <a:blip r:embed="rId4"/>
          <a:stretch>
            <a:fillRect/>
          </a:stretch>
        </p:blipFill>
        <p:spPr>
          <a:xfrm>
            <a:off x="609600" y="3505200"/>
            <a:ext cx="4838700" cy="3131845"/>
          </a:xfrm>
          <a:prstGeom prst="rect">
            <a:avLst/>
          </a:prstGeom>
        </p:spPr>
      </p:pic>
      <p:pic>
        <p:nvPicPr>
          <p:cNvPr id="7" name="Picture 6"/>
          <p:cNvPicPr>
            <a:picLocks noChangeAspect="1"/>
          </p:cNvPicPr>
          <p:nvPr/>
        </p:nvPicPr>
        <p:blipFill>
          <a:blip r:embed="rId5"/>
          <a:stretch>
            <a:fillRect/>
          </a:stretch>
        </p:blipFill>
        <p:spPr>
          <a:xfrm rot="20963897">
            <a:off x="4088402" y="3416208"/>
            <a:ext cx="5156200" cy="3504822"/>
          </a:xfrm>
          <a:prstGeom prst="rect">
            <a:avLst/>
          </a:prstGeom>
        </p:spPr>
      </p:pic>
      <p:grpSp>
        <p:nvGrpSpPr>
          <p:cNvPr id="11" name="Group 10"/>
          <p:cNvGrpSpPr/>
          <p:nvPr/>
        </p:nvGrpSpPr>
        <p:grpSpPr>
          <a:xfrm>
            <a:off x="2438400" y="990600"/>
            <a:ext cx="4343400" cy="5079737"/>
            <a:chOff x="2438400" y="990600"/>
            <a:chExt cx="4343400" cy="5079737"/>
          </a:xfrm>
        </p:grpSpPr>
        <p:pic>
          <p:nvPicPr>
            <p:cNvPr id="9" name="Picture 8"/>
            <p:cNvPicPr>
              <a:picLocks noChangeAspect="1"/>
            </p:cNvPicPr>
            <p:nvPr/>
          </p:nvPicPr>
          <p:blipFill>
            <a:blip r:embed="rId6"/>
            <a:stretch>
              <a:fillRect/>
            </a:stretch>
          </p:blipFill>
          <p:spPr>
            <a:xfrm>
              <a:off x="2438400" y="1143000"/>
              <a:ext cx="3657600" cy="4927337"/>
            </a:xfrm>
            <a:prstGeom prst="rect">
              <a:avLst/>
            </a:prstGeom>
          </p:spPr>
        </p:pic>
        <p:sp>
          <p:nvSpPr>
            <p:cNvPr id="10" name="Oval Callout 9"/>
            <p:cNvSpPr/>
            <p:nvPr/>
          </p:nvSpPr>
          <p:spPr>
            <a:xfrm>
              <a:off x="4724400" y="990600"/>
              <a:ext cx="2057400" cy="1600200"/>
            </a:xfrm>
            <a:prstGeom prst="wedgeEllipseCallout">
              <a:avLst>
                <a:gd name="adj1" fmla="val -34017"/>
                <a:gd name="adj2" fmla="val 6018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Are YOU up for the challenge?</a:t>
              </a:r>
              <a:endParaRPr lang="en-US"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style.rotation</p:attrName>
                                        </p:attrNameLst>
                                      </p:cBhvr>
                                      <p:tavLst>
                                        <p:tav tm="0">
                                          <p:val>
                                            <p:fltVal val="90"/>
                                          </p:val>
                                        </p:tav>
                                        <p:tav tm="100000">
                                          <p:val>
                                            <p:fltVal val="0"/>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Users\m105847\Downloads\IMG_56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2971800" y="4267200"/>
            <a:ext cx="1926336" cy="1524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8" name="Oval 7"/>
          <p:cNvSpPr/>
          <p:nvPr/>
        </p:nvSpPr>
        <p:spPr>
          <a:xfrm>
            <a:off x="1066800" y="3124200"/>
            <a:ext cx="2362200" cy="1447800"/>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524000" y="3505200"/>
            <a:ext cx="1676400" cy="646331"/>
          </a:xfrm>
          <a:prstGeom prst="rect">
            <a:avLst/>
          </a:prstGeom>
          <a:noFill/>
        </p:spPr>
        <p:txBody>
          <a:bodyPr wrap="square" rtlCol="0">
            <a:spAutoFit/>
          </a:bodyPr>
          <a:lstStyle/>
          <a:p>
            <a:r>
              <a:rPr lang="en-US" dirty="0" smtClean="0"/>
              <a:t>Coolest Delegation…</a:t>
            </a:r>
            <a:endParaRPr lang="en-US" dirty="0"/>
          </a:p>
        </p:txBody>
      </p:sp>
    </p:spTree>
    <p:extLst>
      <p:ext uri="{BB962C8B-B14F-4D97-AF65-F5344CB8AC3E}">
        <p14:creationId xmlns:p14="http://schemas.microsoft.com/office/powerpoint/2010/main" val="8228980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Resolutions YOU can work on now</a:t>
            </a:r>
            <a:endParaRPr lang="en-US" dirty="0"/>
          </a:p>
        </p:txBody>
      </p:sp>
      <p:sp>
        <p:nvSpPr>
          <p:cNvPr id="3" name="Content Placeholder 2"/>
          <p:cNvSpPr>
            <a:spLocks noGrp="1"/>
          </p:cNvSpPr>
          <p:nvPr>
            <p:ph idx="1"/>
          </p:nvPr>
        </p:nvSpPr>
        <p:spPr/>
        <p:txBody>
          <a:bodyPr>
            <a:normAutofit/>
          </a:bodyPr>
          <a:lstStyle/>
          <a:p>
            <a:r>
              <a:rPr lang="en-US" dirty="0" smtClean="0"/>
              <a:t>HITTF (email Alex Feng) </a:t>
            </a:r>
          </a:p>
          <a:p>
            <a:pPr lvl="1"/>
            <a:r>
              <a:rPr lang="en-US" dirty="0" smtClean="0"/>
              <a:t>Interoperability </a:t>
            </a:r>
            <a:r>
              <a:rPr lang="en-US" dirty="0"/>
              <a:t>and portability, Health information </a:t>
            </a:r>
            <a:r>
              <a:rPr lang="en-US" dirty="0" smtClean="0"/>
              <a:t>exchanges</a:t>
            </a:r>
            <a:endParaRPr lang="en-US" dirty="0"/>
          </a:p>
          <a:p>
            <a:pPr lvl="1"/>
            <a:r>
              <a:rPr lang="en-US" dirty="0" smtClean="0"/>
              <a:t>Meaningful use</a:t>
            </a:r>
            <a:endParaRPr lang="en-US" dirty="0"/>
          </a:p>
          <a:p>
            <a:pPr lvl="1"/>
            <a:r>
              <a:rPr lang="en-US" dirty="0" smtClean="0"/>
              <a:t>Mobile </a:t>
            </a:r>
            <a:r>
              <a:rPr lang="en-US" dirty="0"/>
              <a:t>medical </a:t>
            </a:r>
            <a:r>
              <a:rPr lang="en-US" dirty="0" smtClean="0"/>
              <a:t>apps</a:t>
            </a:r>
            <a:endParaRPr lang="en-US" dirty="0"/>
          </a:p>
          <a:p>
            <a:pPr lvl="1"/>
            <a:r>
              <a:rPr lang="en-US" dirty="0" smtClean="0"/>
              <a:t>Medical </a:t>
            </a:r>
            <a:r>
              <a:rPr lang="en-US" dirty="0"/>
              <a:t>student notes as part of electronic clinical </a:t>
            </a:r>
            <a:r>
              <a:rPr lang="en-US" dirty="0" smtClean="0"/>
              <a:t>record</a:t>
            </a:r>
            <a:endParaRPr lang="en-US" dirty="0"/>
          </a:p>
          <a:p>
            <a:pPr lvl="1"/>
            <a:r>
              <a:rPr lang="en-US" dirty="0" smtClean="0"/>
              <a:t>Usability</a:t>
            </a:r>
            <a:endParaRPr lang="en-US" dirty="0"/>
          </a:p>
          <a:p>
            <a:pPr lvl="1"/>
            <a:r>
              <a:rPr lang="en-US" dirty="0" smtClean="0"/>
              <a:t>Technology </a:t>
            </a:r>
            <a:r>
              <a:rPr lang="en-US" dirty="0"/>
              <a:t>Vendor Input</a:t>
            </a:r>
          </a:p>
          <a:p>
            <a:r>
              <a:rPr lang="en-US" b="1" dirty="0"/>
              <a:t> </a:t>
            </a:r>
            <a:r>
              <a:rPr lang="en-US" dirty="0" smtClean="0"/>
              <a:t>COLA (email Liz)</a:t>
            </a:r>
          </a:p>
          <a:p>
            <a:pPr lvl="1"/>
            <a:r>
              <a:rPr lang="en-US" dirty="0" smtClean="0"/>
              <a:t>Ethical Standards for Physicians in the Media</a:t>
            </a:r>
          </a:p>
          <a:p>
            <a:pPr lvl="1"/>
            <a:r>
              <a:rPr lang="en-US" dirty="0" smtClean="0"/>
              <a:t>Narcotic/Prescription Opioid Safe Return program</a:t>
            </a:r>
          </a:p>
          <a:p>
            <a:pPr lvl="1"/>
            <a:r>
              <a:rPr lang="en-US" dirty="0" smtClean="0"/>
              <a:t>Addressing the Wage Gap for Women Physicians</a:t>
            </a:r>
          </a:p>
        </p:txBody>
      </p:sp>
    </p:spTree>
    <p:extLst>
      <p:ext uri="{BB962C8B-B14F-4D97-AF65-F5344CB8AC3E}">
        <p14:creationId xmlns:p14="http://schemas.microsoft.com/office/powerpoint/2010/main" val="28816275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AMA-MSS Organizational Structure</a:t>
            </a:r>
            <a:endParaRPr lang="en-US" dirty="0"/>
          </a:p>
        </p:txBody>
      </p:sp>
      <p:sp>
        <p:nvSpPr>
          <p:cNvPr id="4" name="TextBox 3"/>
          <p:cNvSpPr txBox="1"/>
          <p:nvPr/>
        </p:nvSpPr>
        <p:spPr>
          <a:xfrm>
            <a:off x="2691084" y="1219200"/>
            <a:ext cx="3179460" cy="584775"/>
          </a:xfrm>
          <a:prstGeom prst="rect">
            <a:avLst/>
          </a:prstGeom>
          <a:solidFill>
            <a:schemeClr val="bg2"/>
          </a:solidFill>
        </p:spPr>
        <p:txBody>
          <a:bodyPr wrap="none" rtlCol="0">
            <a:spAutoFit/>
          </a:bodyPr>
          <a:lstStyle/>
          <a:p>
            <a:pPr algn="ctr"/>
            <a:r>
              <a:rPr lang="en-US" sz="1600" b="1" dirty="0" smtClean="0"/>
              <a:t>AMA Governing Council (GC)</a:t>
            </a:r>
          </a:p>
          <a:p>
            <a:pPr algn="ctr"/>
            <a:r>
              <a:rPr lang="en-US" sz="1600" dirty="0" smtClean="0"/>
              <a:t>8 students (elected @ Interim)</a:t>
            </a:r>
            <a:endParaRPr lang="en-US" sz="1600" dirty="0"/>
          </a:p>
        </p:txBody>
      </p:sp>
      <p:sp>
        <p:nvSpPr>
          <p:cNvPr id="7" name="Bent Arrow 6"/>
          <p:cNvSpPr/>
          <p:nvPr/>
        </p:nvSpPr>
        <p:spPr>
          <a:xfrm rot="5400000" flipV="1">
            <a:off x="1181100" y="1333501"/>
            <a:ext cx="1066800" cy="1447800"/>
          </a:xfrm>
          <a:prstGeom prst="bentArrow">
            <a:avLst>
              <a:gd name="adj1" fmla="val 19048"/>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Bent Arrow 16"/>
          <p:cNvSpPr/>
          <p:nvPr/>
        </p:nvSpPr>
        <p:spPr>
          <a:xfrm rot="5400000">
            <a:off x="6210300" y="1333500"/>
            <a:ext cx="1066800" cy="1447800"/>
          </a:xfrm>
          <a:prstGeom prst="bentArrow">
            <a:avLst>
              <a:gd name="adj1" fmla="val 19048"/>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38078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Ravi Shah, MSS At-Large Offi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275" y="3419475"/>
            <a:ext cx="952500"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Governing Council (GC)</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solidFill>
                  <a:schemeClr val="tx1">
                    <a:lumMod val="85000"/>
                    <a:lumOff val="15000"/>
                  </a:schemeClr>
                </a:solidFill>
              </a:rPr>
              <a:t>Chair-Grayson Armstrong</a:t>
            </a:r>
          </a:p>
          <a:p>
            <a:r>
              <a:rPr lang="en-US" dirty="0" smtClean="0">
                <a:solidFill>
                  <a:schemeClr val="tx1">
                    <a:lumMod val="85000"/>
                    <a:lumOff val="15000"/>
                  </a:schemeClr>
                </a:solidFill>
              </a:rPr>
              <a:t>Vice Chair- Josh Lesko</a:t>
            </a:r>
          </a:p>
          <a:p>
            <a:r>
              <a:rPr lang="en-US" dirty="0" smtClean="0">
                <a:solidFill>
                  <a:schemeClr val="tx1">
                    <a:lumMod val="85000"/>
                    <a:lumOff val="15000"/>
                  </a:schemeClr>
                </a:solidFill>
              </a:rPr>
              <a:t>Delegate- Mark Kashtan</a:t>
            </a:r>
          </a:p>
          <a:p>
            <a:r>
              <a:rPr lang="en-US" dirty="0" smtClean="0">
                <a:solidFill>
                  <a:schemeClr val="tx1">
                    <a:lumMod val="85000"/>
                    <a:lumOff val="15000"/>
                  </a:schemeClr>
                </a:solidFill>
              </a:rPr>
              <a:t>Alternate Delegate- Paul </a:t>
            </a:r>
            <a:r>
              <a:rPr lang="en-US" dirty="0" err="1" smtClean="0">
                <a:solidFill>
                  <a:schemeClr val="tx1">
                    <a:lumMod val="85000"/>
                    <a:lumOff val="15000"/>
                  </a:schemeClr>
                </a:solidFill>
              </a:rPr>
              <a:t>Pukurdpol</a:t>
            </a:r>
            <a:endParaRPr lang="en-US" dirty="0" smtClean="0">
              <a:solidFill>
                <a:schemeClr val="tx1">
                  <a:lumMod val="85000"/>
                  <a:lumOff val="15000"/>
                </a:schemeClr>
              </a:solidFill>
            </a:endParaRPr>
          </a:p>
          <a:p>
            <a:r>
              <a:rPr lang="en-US" dirty="0" smtClean="0">
                <a:solidFill>
                  <a:schemeClr val="tx1">
                    <a:lumMod val="85000"/>
                    <a:lumOff val="15000"/>
                  </a:schemeClr>
                </a:solidFill>
              </a:rPr>
              <a:t>At-Large Officer- Ravi Shah</a:t>
            </a:r>
          </a:p>
          <a:p>
            <a:r>
              <a:rPr lang="en-US" dirty="0" smtClean="0">
                <a:solidFill>
                  <a:schemeClr val="tx1">
                    <a:lumMod val="85000"/>
                    <a:lumOff val="15000"/>
                  </a:schemeClr>
                </a:solidFill>
              </a:rPr>
              <a:t>Speaker-Laura Stone-McGuire</a:t>
            </a:r>
          </a:p>
          <a:p>
            <a:r>
              <a:rPr lang="en-US" dirty="0" smtClean="0">
                <a:solidFill>
                  <a:schemeClr val="tx1">
                    <a:lumMod val="85000"/>
                    <a:lumOff val="15000"/>
                  </a:schemeClr>
                </a:solidFill>
              </a:rPr>
              <a:t>Vice Speaker- Jason Hall</a:t>
            </a:r>
          </a:p>
          <a:p>
            <a:r>
              <a:rPr lang="en-US" dirty="0" smtClean="0">
                <a:solidFill>
                  <a:schemeClr val="bg1">
                    <a:lumMod val="50000"/>
                  </a:schemeClr>
                </a:solidFill>
              </a:rPr>
              <a:t>Chair Elect – Will Pearce</a:t>
            </a:r>
          </a:p>
          <a:p>
            <a:r>
              <a:rPr lang="en-US" dirty="0" smtClean="0">
                <a:solidFill>
                  <a:schemeClr val="tx1">
                    <a:lumMod val="85000"/>
                    <a:lumOff val="15000"/>
                  </a:schemeClr>
                </a:solidFill>
              </a:rPr>
              <a:t>Trustee- Sam Mackenzie</a:t>
            </a:r>
            <a:endParaRPr lang="en-US" dirty="0">
              <a:solidFill>
                <a:schemeClr val="tx1">
                  <a:lumMod val="85000"/>
                  <a:lumOff val="15000"/>
                </a:schemeClr>
              </a:solidFill>
            </a:endParaRPr>
          </a:p>
        </p:txBody>
      </p:sp>
      <p:pic>
        <p:nvPicPr>
          <p:cNvPr id="11" name="Picture 10"/>
          <p:cNvPicPr>
            <a:picLocks noChangeAspect="1"/>
          </p:cNvPicPr>
          <p:nvPr/>
        </p:nvPicPr>
        <p:blipFill>
          <a:blip r:embed="rId3"/>
          <a:stretch>
            <a:fillRect/>
          </a:stretch>
        </p:blipFill>
        <p:spPr>
          <a:xfrm>
            <a:off x="3467100" y="1091565"/>
            <a:ext cx="1104900" cy="1325880"/>
          </a:xfrm>
          <a:prstGeom prst="rect">
            <a:avLst/>
          </a:prstGeom>
        </p:spPr>
      </p:pic>
      <p:cxnSp>
        <p:nvCxnSpPr>
          <p:cNvPr id="14" name="Straight Arrow Connector 13"/>
          <p:cNvCxnSpPr/>
          <p:nvPr/>
        </p:nvCxnSpPr>
        <p:spPr>
          <a:xfrm flipV="1">
            <a:off x="2057400" y="1752600"/>
            <a:ext cx="1066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495800" y="3505200"/>
            <a:ext cx="2438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419600" y="3124200"/>
            <a:ext cx="13716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200400" y="2667000"/>
            <a:ext cx="12192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352800" y="4191000"/>
            <a:ext cx="12192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200400" y="4495800"/>
            <a:ext cx="2743200" cy="5953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476500" y="5562600"/>
            <a:ext cx="9906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71800" y="5943600"/>
            <a:ext cx="37338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122" name="Picture 2" descr="Joshua Lesko, MSS Vice 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275" y="1676400"/>
            <a:ext cx="95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4550" y="2133600"/>
            <a:ext cx="95250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p:nvCxnSpPr>
        <p:spPr>
          <a:xfrm>
            <a:off x="3429000" y="3105150"/>
            <a:ext cx="990600" cy="95250"/>
          </a:xfrm>
          <a:prstGeom prst="line">
            <a:avLst/>
          </a:prstGeom>
        </p:spPr>
        <p:style>
          <a:lnRef idx="2">
            <a:schemeClr val="accent1"/>
          </a:lnRef>
          <a:fillRef idx="0">
            <a:schemeClr val="accent1"/>
          </a:fillRef>
          <a:effectRef idx="1">
            <a:schemeClr val="accent1"/>
          </a:effectRef>
          <a:fontRef idx="minor">
            <a:schemeClr val="tx1"/>
          </a:fontRef>
        </p:style>
      </p:cxnSp>
      <p:pic>
        <p:nvPicPr>
          <p:cNvPr id="5125" name="Picture 5" descr="Paul Pukurdpol, MSS Alternate Delega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2990849"/>
            <a:ext cx="9525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Laura Stone McGuire, MSS Speak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4057650"/>
            <a:ext cx="95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Jason D. Hall, MSS Vice Speak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3925" y="5091112"/>
            <a:ext cx="952500" cy="142875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p:nvPr/>
        </p:nvCxnSpPr>
        <p:spPr>
          <a:xfrm>
            <a:off x="3362325" y="4924425"/>
            <a:ext cx="1250950" cy="333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133" name="Picture 13" descr="http://www.ama-assn.org/resources/images/mss/pearc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5050" y="5396865"/>
            <a:ext cx="952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Samuel J Mackenzie, Medical Student Truste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7050" y="5562600"/>
            <a:ext cx="952500" cy="142875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p:cNvCxnSpPr/>
          <p:nvPr/>
        </p:nvCxnSpPr>
        <p:spPr>
          <a:xfrm>
            <a:off x="7543800" y="1981200"/>
            <a:ext cx="9525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629400" y="1220569"/>
            <a:ext cx="1314450" cy="646331"/>
          </a:xfrm>
          <a:prstGeom prst="rect">
            <a:avLst/>
          </a:prstGeom>
          <a:noFill/>
        </p:spPr>
        <p:txBody>
          <a:bodyPr wrap="square" rtlCol="0">
            <a:spAutoFit/>
          </a:bodyPr>
          <a:lstStyle/>
          <a:p>
            <a:r>
              <a:rPr lang="en-US" dirty="0" smtClean="0"/>
              <a:t>This could be you!! </a:t>
            </a:r>
            <a:r>
              <a:rPr lang="en-US" dirty="0" smtClean="0">
                <a:sym typeface="Wingdings" panose="05000000000000000000" pitchFamily="2" charset="2"/>
              </a:rPr>
              <a:t></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AMA-MSS Organizational Structure</a:t>
            </a:r>
            <a:endParaRPr lang="en-US" dirty="0"/>
          </a:p>
        </p:txBody>
      </p:sp>
      <p:sp>
        <p:nvSpPr>
          <p:cNvPr id="4" name="TextBox 3"/>
          <p:cNvSpPr txBox="1"/>
          <p:nvPr/>
        </p:nvSpPr>
        <p:spPr>
          <a:xfrm>
            <a:off x="2691084" y="1219200"/>
            <a:ext cx="3179460" cy="584775"/>
          </a:xfrm>
          <a:prstGeom prst="rect">
            <a:avLst/>
          </a:prstGeom>
          <a:solidFill>
            <a:schemeClr val="bg2"/>
          </a:solidFill>
        </p:spPr>
        <p:txBody>
          <a:bodyPr wrap="none" rtlCol="0">
            <a:spAutoFit/>
          </a:bodyPr>
          <a:lstStyle/>
          <a:p>
            <a:pPr algn="ctr"/>
            <a:r>
              <a:rPr lang="en-US" sz="1600" b="1" dirty="0" smtClean="0"/>
              <a:t>AMA Governing Council (GC)</a:t>
            </a:r>
          </a:p>
          <a:p>
            <a:pPr algn="ctr"/>
            <a:r>
              <a:rPr lang="en-US" sz="1600" dirty="0" smtClean="0"/>
              <a:t>8 students (elected @ Interim)</a:t>
            </a:r>
            <a:endParaRPr lang="en-US" sz="1600" dirty="0"/>
          </a:p>
        </p:txBody>
      </p:sp>
      <p:sp>
        <p:nvSpPr>
          <p:cNvPr id="5" name="TextBox 4"/>
          <p:cNvSpPr txBox="1"/>
          <p:nvPr/>
        </p:nvSpPr>
        <p:spPr>
          <a:xfrm>
            <a:off x="76200" y="2590800"/>
            <a:ext cx="3200400" cy="830997"/>
          </a:xfrm>
          <a:prstGeom prst="rect">
            <a:avLst/>
          </a:prstGeom>
          <a:solidFill>
            <a:srgbClr val="90BFFF"/>
          </a:solidFill>
        </p:spPr>
        <p:txBody>
          <a:bodyPr wrap="square" rtlCol="0">
            <a:spAutoFit/>
          </a:bodyPr>
          <a:lstStyle/>
          <a:p>
            <a:r>
              <a:rPr lang="en-US" sz="1600" dirty="0" smtClean="0"/>
              <a:t>AMA-MSS Appointees to 7 AMA Councils and BOT</a:t>
            </a:r>
          </a:p>
          <a:p>
            <a:r>
              <a:rPr lang="en-US" sz="1600" dirty="0" smtClean="0"/>
              <a:t>Council on…</a:t>
            </a:r>
            <a:endParaRPr lang="en-US" sz="1600" dirty="0"/>
          </a:p>
        </p:txBody>
      </p:sp>
      <p:sp>
        <p:nvSpPr>
          <p:cNvPr id="6" name="TextBox 5"/>
          <p:cNvSpPr txBox="1"/>
          <p:nvPr/>
        </p:nvSpPr>
        <p:spPr>
          <a:xfrm>
            <a:off x="38100" y="3454450"/>
            <a:ext cx="3200400" cy="1938992"/>
          </a:xfrm>
          <a:prstGeom prst="rect">
            <a:avLst/>
          </a:prstGeom>
          <a:noFill/>
        </p:spPr>
        <p:txBody>
          <a:bodyPr wrap="square" rtlCol="0">
            <a:spAutoFit/>
          </a:bodyPr>
          <a:lstStyle/>
          <a:p>
            <a:pPr marL="171450" indent="-171450" algn="ctr">
              <a:buFont typeface="Arial" panose="020B0604020202020204" pitchFamily="34" charset="0"/>
              <a:buChar char="•"/>
            </a:pPr>
            <a:r>
              <a:rPr lang="en-US" sz="1200" dirty="0" smtClean="0"/>
              <a:t>Constitution and Bylaws (CCB)</a:t>
            </a:r>
          </a:p>
          <a:p>
            <a:pPr marL="171450" indent="-171450" algn="ctr">
              <a:buFont typeface="Arial" panose="020B0604020202020204" pitchFamily="34" charset="0"/>
              <a:buChar char="•"/>
            </a:pPr>
            <a:r>
              <a:rPr lang="en-US" sz="1200" dirty="0" smtClean="0"/>
              <a:t>Ethical and Judicial Affairs (CEJA)</a:t>
            </a:r>
          </a:p>
          <a:p>
            <a:pPr marL="171450" indent="-171450" algn="ctr">
              <a:buFont typeface="Arial" panose="020B0604020202020204" pitchFamily="34" charset="0"/>
              <a:buChar char="•"/>
            </a:pPr>
            <a:r>
              <a:rPr lang="en-US" sz="1200" dirty="0" smtClean="0"/>
              <a:t>Legislation (COL)</a:t>
            </a:r>
          </a:p>
          <a:p>
            <a:pPr marL="171450" indent="-171450" algn="ctr">
              <a:buFont typeface="Arial" panose="020B0604020202020204" pitchFamily="34" charset="0"/>
              <a:buChar char="•"/>
            </a:pPr>
            <a:r>
              <a:rPr lang="en-US" sz="1200" dirty="0" smtClean="0"/>
              <a:t>Long Range Planning and Development (COLRP)</a:t>
            </a:r>
          </a:p>
          <a:p>
            <a:pPr marL="171450" indent="-171450" algn="ctr">
              <a:buFont typeface="Arial" panose="020B0604020202020204" pitchFamily="34" charset="0"/>
              <a:buChar char="•"/>
            </a:pPr>
            <a:r>
              <a:rPr lang="en-US" sz="1200" dirty="0" smtClean="0"/>
              <a:t>Medical Education (CME)</a:t>
            </a:r>
          </a:p>
          <a:p>
            <a:pPr marL="171450" indent="-171450" algn="ctr">
              <a:buFont typeface="Arial" panose="020B0604020202020204" pitchFamily="34" charset="0"/>
              <a:buChar char="•"/>
            </a:pPr>
            <a:r>
              <a:rPr lang="en-US" sz="1200" dirty="0" smtClean="0"/>
              <a:t>Medical Service (CMS)</a:t>
            </a:r>
          </a:p>
          <a:p>
            <a:pPr marL="171450" indent="-171450" algn="ctr">
              <a:buFont typeface="Arial" panose="020B0604020202020204" pitchFamily="34" charset="0"/>
              <a:buChar char="•"/>
            </a:pPr>
            <a:r>
              <a:rPr lang="en-US" sz="1200" dirty="0" smtClean="0"/>
              <a:t>Science and Public Health (CSPH)</a:t>
            </a:r>
          </a:p>
          <a:p>
            <a:pPr marL="171450" indent="-171450" algn="ctr">
              <a:buFont typeface="Arial" panose="020B0604020202020204" pitchFamily="34" charset="0"/>
              <a:buChar char="•"/>
            </a:pPr>
            <a:endParaRPr lang="en-US" sz="1200" dirty="0" smtClean="0"/>
          </a:p>
          <a:p>
            <a:pPr marL="171450" indent="-171450" algn="ctr">
              <a:buFont typeface="Arial" panose="020B0604020202020204" pitchFamily="34" charset="0"/>
              <a:buChar char="•"/>
            </a:pPr>
            <a:r>
              <a:rPr lang="en-US" sz="1200" dirty="0" smtClean="0"/>
              <a:t>Board of Trustees (BOT)</a:t>
            </a:r>
            <a:endParaRPr lang="en-US" sz="1200" dirty="0"/>
          </a:p>
        </p:txBody>
      </p:sp>
      <p:sp>
        <p:nvSpPr>
          <p:cNvPr id="7" name="Bent Arrow 6"/>
          <p:cNvSpPr/>
          <p:nvPr/>
        </p:nvSpPr>
        <p:spPr>
          <a:xfrm rot="5400000" flipV="1">
            <a:off x="1181100" y="1333501"/>
            <a:ext cx="1066800" cy="1447800"/>
          </a:xfrm>
          <a:prstGeom prst="bentArrow">
            <a:avLst>
              <a:gd name="adj1" fmla="val 19048"/>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917093" y="1143000"/>
            <a:ext cx="1521307" cy="369332"/>
          </a:xfrm>
          <a:prstGeom prst="rect">
            <a:avLst/>
          </a:prstGeom>
          <a:noFill/>
        </p:spPr>
        <p:txBody>
          <a:bodyPr wrap="none" rtlCol="0">
            <a:spAutoFit/>
          </a:bodyPr>
          <a:lstStyle/>
          <a:p>
            <a:r>
              <a:rPr lang="en-US" dirty="0" smtClean="0"/>
              <a:t>GC appoints</a:t>
            </a:r>
            <a:endParaRPr lang="en-US" dirty="0"/>
          </a:p>
        </p:txBody>
      </p:sp>
      <p:sp>
        <p:nvSpPr>
          <p:cNvPr id="9" name="TextBox 8"/>
          <p:cNvSpPr txBox="1"/>
          <p:nvPr/>
        </p:nvSpPr>
        <p:spPr>
          <a:xfrm>
            <a:off x="3305175" y="4170640"/>
            <a:ext cx="2590800" cy="1077218"/>
          </a:xfrm>
          <a:prstGeom prst="rect">
            <a:avLst/>
          </a:prstGeom>
          <a:solidFill>
            <a:srgbClr val="CCFFCC"/>
          </a:solidFill>
        </p:spPr>
        <p:txBody>
          <a:bodyPr wrap="square" rtlCol="0">
            <a:spAutoFit/>
          </a:bodyPr>
          <a:lstStyle/>
          <a:p>
            <a:pPr algn="ctr"/>
            <a:r>
              <a:rPr lang="en-US" sz="1600" b="1" dirty="0" smtClean="0"/>
              <a:t>MSS Regions 1-7</a:t>
            </a:r>
          </a:p>
          <a:p>
            <a:pPr algn="ctr"/>
            <a:r>
              <a:rPr lang="en-US" sz="1600" dirty="0" smtClean="0"/>
              <a:t>Chair, Vice Chair, Secretary/Treasurer, Delegates, Alt Delegate</a:t>
            </a:r>
            <a:endParaRPr lang="en-US" sz="1600" dirty="0"/>
          </a:p>
        </p:txBody>
      </p:sp>
      <p:sp>
        <p:nvSpPr>
          <p:cNvPr id="12" name="TextBox 11"/>
          <p:cNvSpPr txBox="1"/>
          <p:nvPr/>
        </p:nvSpPr>
        <p:spPr>
          <a:xfrm>
            <a:off x="-38100" y="5535930"/>
            <a:ext cx="3124200" cy="738664"/>
          </a:xfrm>
          <a:prstGeom prst="rect">
            <a:avLst/>
          </a:prstGeom>
          <a:solidFill>
            <a:srgbClr val="90BFFF"/>
          </a:solidFill>
        </p:spPr>
        <p:txBody>
          <a:bodyPr wrap="square" rtlCol="0">
            <a:spAutoFit/>
          </a:bodyPr>
          <a:lstStyle/>
          <a:p>
            <a:pPr algn="ctr"/>
            <a:r>
              <a:rPr lang="en-US" sz="1600" b="1" dirty="0" smtClean="0"/>
              <a:t>HOD Region 1-7 Delegates  </a:t>
            </a:r>
          </a:p>
          <a:p>
            <a:pPr algn="ctr"/>
            <a:r>
              <a:rPr lang="en-US" sz="1200" dirty="0" smtClean="0"/>
              <a:t>3 Delegates &amp; 3 Alt. Delegates/Region</a:t>
            </a:r>
          </a:p>
          <a:p>
            <a:pPr algn="ctr"/>
            <a:r>
              <a:rPr lang="en-US" sz="1400" dirty="0" smtClean="0"/>
              <a:t>(Liz &amp; Sagar-2 of the 6 for Region 2)</a:t>
            </a:r>
            <a:endParaRPr lang="en-US" sz="1400" dirty="0"/>
          </a:p>
        </p:txBody>
      </p:sp>
      <p:sp>
        <p:nvSpPr>
          <p:cNvPr id="13" name="TextBox 12"/>
          <p:cNvSpPr txBox="1"/>
          <p:nvPr/>
        </p:nvSpPr>
        <p:spPr>
          <a:xfrm>
            <a:off x="3276600" y="5633175"/>
            <a:ext cx="3015826" cy="1200329"/>
          </a:xfrm>
          <a:prstGeom prst="rect">
            <a:avLst/>
          </a:prstGeom>
          <a:solidFill>
            <a:srgbClr val="CCFFCC"/>
          </a:solidFill>
        </p:spPr>
        <p:txBody>
          <a:bodyPr wrap="none" rtlCol="0">
            <a:spAutoFit/>
          </a:bodyPr>
          <a:lstStyle/>
          <a:p>
            <a:pPr algn="ctr"/>
            <a:r>
              <a:rPr lang="en-US" sz="1600" b="1" dirty="0" smtClean="0"/>
              <a:t>MSS Section Leaders</a:t>
            </a:r>
          </a:p>
          <a:p>
            <a:pPr marL="285750" indent="-285750" algn="ctr">
              <a:buFont typeface="Arial" panose="020B0604020202020204" pitchFamily="34" charset="0"/>
              <a:buChar char="•"/>
            </a:pPr>
            <a:r>
              <a:rPr lang="en-US" sz="1400" dirty="0" smtClean="0"/>
              <a:t>President, VP-each school</a:t>
            </a:r>
          </a:p>
          <a:p>
            <a:pPr algn="ctr"/>
            <a:r>
              <a:rPr lang="en-US" sz="1400" dirty="0" smtClean="0"/>
              <a:t> (Prakriti Gaba, Nia Sathiamoorthi)</a:t>
            </a:r>
          </a:p>
          <a:p>
            <a:pPr marL="285750" indent="-285750" algn="ctr">
              <a:buFont typeface="Arial" panose="020B0604020202020204" pitchFamily="34" charset="0"/>
              <a:buChar char="•"/>
            </a:pPr>
            <a:r>
              <a:rPr lang="en-US" sz="1400" dirty="0" smtClean="0"/>
              <a:t>Delegates, Alt Delegates</a:t>
            </a:r>
          </a:p>
          <a:p>
            <a:pPr algn="ctr"/>
            <a:r>
              <a:rPr lang="en-US" sz="1400" dirty="0" smtClean="0"/>
              <a:t>(Liz Fracica, Gus Joseph)</a:t>
            </a:r>
            <a:endParaRPr lang="en-US" sz="1400" dirty="0"/>
          </a:p>
        </p:txBody>
      </p:sp>
      <p:sp>
        <p:nvSpPr>
          <p:cNvPr id="14" name="TextBox 13"/>
          <p:cNvSpPr txBox="1"/>
          <p:nvPr/>
        </p:nvSpPr>
        <p:spPr>
          <a:xfrm>
            <a:off x="3004464" y="1849935"/>
            <a:ext cx="2590800" cy="769441"/>
          </a:xfrm>
          <a:prstGeom prst="rect">
            <a:avLst/>
          </a:prstGeom>
          <a:solidFill>
            <a:schemeClr val="accent1">
              <a:lumMod val="20000"/>
              <a:lumOff val="80000"/>
            </a:schemeClr>
          </a:solidFill>
        </p:spPr>
        <p:txBody>
          <a:bodyPr wrap="square" rtlCol="0">
            <a:spAutoFit/>
          </a:bodyPr>
          <a:lstStyle/>
          <a:p>
            <a:pPr algn="ctr"/>
            <a:r>
              <a:rPr lang="en-US" sz="1600" dirty="0" smtClean="0"/>
              <a:t>GRAF- </a:t>
            </a:r>
            <a:r>
              <a:rPr lang="en-US" sz="1600" dirty="0" err="1" smtClean="0"/>
              <a:t>Govt</a:t>
            </a:r>
            <a:r>
              <a:rPr lang="en-US" sz="1600" dirty="0" smtClean="0"/>
              <a:t> Relations Advocacy Fellow</a:t>
            </a:r>
          </a:p>
          <a:p>
            <a:pPr algn="ctr"/>
            <a:r>
              <a:rPr lang="en-US" sz="1200" dirty="0" smtClean="0"/>
              <a:t>(1 yr DC internship </a:t>
            </a:r>
            <a:r>
              <a:rPr lang="en-US" sz="1200" dirty="0" err="1" smtClean="0"/>
              <a:t>w</a:t>
            </a:r>
            <a:r>
              <a:rPr lang="en-US" sz="1200" dirty="0" smtClean="0"/>
              <a:t>/AMA)</a:t>
            </a:r>
            <a:endParaRPr lang="en-US" sz="1200" dirty="0"/>
          </a:p>
        </p:txBody>
      </p:sp>
      <p:sp>
        <p:nvSpPr>
          <p:cNvPr id="17" name="Bent Arrow 16"/>
          <p:cNvSpPr/>
          <p:nvPr/>
        </p:nvSpPr>
        <p:spPr>
          <a:xfrm rot="5400000">
            <a:off x="6210300" y="1333500"/>
            <a:ext cx="1066800" cy="1447800"/>
          </a:xfrm>
          <a:prstGeom prst="bentArrow">
            <a:avLst>
              <a:gd name="adj1" fmla="val 19048"/>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6019800" y="1143000"/>
            <a:ext cx="1519968" cy="369332"/>
          </a:xfrm>
          <a:prstGeom prst="rect">
            <a:avLst/>
          </a:prstGeom>
          <a:noFill/>
        </p:spPr>
        <p:txBody>
          <a:bodyPr wrap="none" rtlCol="0">
            <a:spAutoFit/>
          </a:bodyPr>
          <a:lstStyle/>
          <a:p>
            <a:r>
              <a:rPr lang="en-US" dirty="0" smtClean="0"/>
              <a:t>Applications</a:t>
            </a:r>
            <a:endParaRPr lang="en-US" dirty="0"/>
          </a:p>
        </p:txBody>
      </p:sp>
      <p:sp>
        <p:nvSpPr>
          <p:cNvPr id="19" name="TextBox 18"/>
          <p:cNvSpPr txBox="1"/>
          <p:nvPr/>
        </p:nvSpPr>
        <p:spPr>
          <a:xfrm>
            <a:off x="5571349" y="2590800"/>
            <a:ext cx="3624217" cy="646331"/>
          </a:xfrm>
          <a:prstGeom prst="rect">
            <a:avLst/>
          </a:prstGeom>
          <a:solidFill>
            <a:schemeClr val="accent1">
              <a:lumMod val="40000"/>
              <a:lumOff val="60000"/>
            </a:schemeClr>
          </a:solidFill>
        </p:spPr>
        <p:txBody>
          <a:bodyPr wrap="square" rtlCol="0">
            <a:spAutoFit/>
          </a:bodyPr>
          <a:lstStyle/>
          <a:p>
            <a:r>
              <a:rPr lang="en-US" dirty="0" smtClean="0"/>
              <a:t>AMA-MSS Standing Committees</a:t>
            </a:r>
          </a:p>
          <a:p>
            <a:r>
              <a:rPr lang="en-US" dirty="0" smtClean="0"/>
              <a:t>Committee on..</a:t>
            </a:r>
            <a:endParaRPr lang="en-US" dirty="0"/>
          </a:p>
        </p:txBody>
      </p:sp>
      <p:sp>
        <p:nvSpPr>
          <p:cNvPr id="20" name="TextBox 19"/>
          <p:cNvSpPr txBox="1"/>
          <p:nvPr/>
        </p:nvSpPr>
        <p:spPr>
          <a:xfrm>
            <a:off x="5441066" y="3227606"/>
            <a:ext cx="3884781" cy="2492990"/>
          </a:xfrm>
          <a:prstGeom prst="rect">
            <a:avLst/>
          </a:prstGeom>
          <a:noFill/>
        </p:spPr>
        <p:txBody>
          <a:bodyPr wrap="none" rtlCol="0">
            <a:spAutoFit/>
          </a:bodyPr>
          <a:lstStyle/>
          <a:p>
            <a:pPr marL="171450" indent="-171450" algn="ctr">
              <a:buFont typeface="Arial" panose="020B0604020202020204" pitchFamily="34" charset="0"/>
              <a:buChar char="•"/>
            </a:pPr>
            <a:r>
              <a:rPr lang="en-US" sz="1200" dirty="0" smtClean="0"/>
              <a:t>Bioethics and Humanities (CBH)</a:t>
            </a:r>
          </a:p>
          <a:p>
            <a:pPr marL="171450" indent="-171450" algn="ctr">
              <a:buFont typeface="Arial" panose="020B0604020202020204" pitchFamily="34" charset="0"/>
              <a:buChar char="•"/>
            </a:pPr>
            <a:r>
              <a:rPr lang="en-US" sz="1200" dirty="0"/>
              <a:t>Economics and </a:t>
            </a:r>
            <a:r>
              <a:rPr lang="en-US" sz="1200" dirty="0" smtClean="0"/>
              <a:t>Quality Medicine (CEQM)</a:t>
            </a:r>
            <a:endParaRPr lang="en-US" sz="1200" dirty="0"/>
          </a:p>
          <a:p>
            <a:pPr marL="171450" indent="-171450" algn="ctr">
              <a:buFont typeface="Arial" panose="020B0604020202020204" pitchFamily="34" charset="0"/>
              <a:buChar char="•"/>
            </a:pPr>
            <a:r>
              <a:rPr lang="en-US" sz="1200" dirty="0"/>
              <a:t>Global and Public </a:t>
            </a:r>
            <a:r>
              <a:rPr lang="en-US" sz="1200" dirty="0" smtClean="0"/>
              <a:t>Health (CGPH)</a:t>
            </a:r>
          </a:p>
          <a:p>
            <a:pPr marL="171450" indent="-171450" algn="ctr">
              <a:buFont typeface="Arial" panose="020B0604020202020204" pitchFamily="34" charset="0"/>
              <a:buChar char="•"/>
            </a:pPr>
            <a:r>
              <a:rPr lang="en-US" sz="1200" dirty="0" smtClean="0"/>
              <a:t>Legislation and Advocacy (COLA)-</a:t>
            </a:r>
            <a:r>
              <a:rPr lang="en-US" sz="1200" dirty="0" smtClean="0">
                <a:solidFill>
                  <a:srgbClr val="0070C0"/>
                </a:solidFill>
              </a:rPr>
              <a:t>Liz</a:t>
            </a:r>
          </a:p>
          <a:p>
            <a:pPr marL="171450" indent="-171450" algn="ctr">
              <a:buFont typeface="Arial" panose="020B0604020202020204" pitchFamily="34" charset="0"/>
              <a:buChar char="•"/>
            </a:pPr>
            <a:r>
              <a:rPr lang="en-US" sz="1200" dirty="0" smtClean="0"/>
              <a:t>Medical Education (CME)</a:t>
            </a:r>
          </a:p>
          <a:p>
            <a:pPr marL="171450" indent="-171450" algn="ctr">
              <a:buFont typeface="Arial" panose="020B0604020202020204" pitchFamily="34" charset="0"/>
              <a:buChar char="•"/>
            </a:pPr>
            <a:r>
              <a:rPr lang="en-US" sz="1200" dirty="0" smtClean="0"/>
              <a:t>Scientific Issues (CSI)</a:t>
            </a:r>
          </a:p>
          <a:p>
            <a:pPr marL="171450" indent="-171450" algn="ctr">
              <a:buFont typeface="Arial" panose="020B0604020202020204" pitchFamily="34" charset="0"/>
              <a:buChar char="•"/>
            </a:pPr>
            <a:r>
              <a:rPr lang="en-US" sz="1200" dirty="0" smtClean="0"/>
              <a:t>Minority Issues (MIC)</a:t>
            </a:r>
          </a:p>
          <a:p>
            <a:pPr marL="171450" indent="-171450" algn="ctr">
              <a:buFont typeface="Arial" panose="020B0604020202020204" pitchFamily="34" charset="0"/>
              <a:buChar char="•"/>
            </a:pPr>
            <a:r>
              <a:rPr lang="en-US" sz="1200" dirty="0" smtClean="0"/>
              <a:t>Communication and Engagement (CEC)</a:t>
            </a:r>
          </a:p>
          <a:p>
            <a:pPr marL="171450" indent="-171450" algn="ctr">
              <a:buFont typeface="Arial" panose="020B0604020202020204" pitchFamily="34" charset="0"/>
              <a:buChar char="•"/>
            </a:pPr>
            <a:r>
              <a:rPr lang="en-US" sz="1200" dirty="0" smtClean="0"/>
              <a:t>Membership and Recruitment (MRC)</a:t>
            </a:r>
          </a:p>
          <a:p>
            <a:pPr marL="171450" indent="-171450" algn="ctr">
              <a:buFont typeface="Arial" panose="020B0604020202020204" pitchFamily="34" charset="0"/>
              <a:buChar char="•"/>
            </a:pPr>
            <a:r>
              <a:rPr lang="en-US" sz="1200" dirty="0" smtClean="0"/>
              <a:t>Community Service (CSC)</a:t>
            </a:r>
          </a:p>
          <a:p>
            <a:pPr marL="171450" indent="-171450" algn="ctr">
              <a:buFont typeface="Arial" panose="020B0604020202020204" pitchFamily="34" charset="0"/>
              <a:buChar char="•"/>
            </a:pPr>
            <a:r>
              <a:rPr lang="en-US" sz="1200" dirty="0" smtClean="0"/>
              <a:t>House Coordination (HCC)-</a:t>
            </a:r>
            <a:r>
              <a:rPr lang="en-US" sz="1200" dirty="0" smtClean="0">
                <a:solidFill>
                  <a:srgbClr val="0070C0"/>
                </a:solidFill>
              </a:rPr>
              <a:t>Sagar Chawla</a:t>
            </a:r>
          </a:p>
          <a:p>
            <a:pPr marL="171450" indent="-171450" algn="ctr">
              <a:buFont typeface="Arial" panose="020B0604020202020204" pitchFamily="34" charset="0"/>
              <a:buChar char="•"/>
            </a:pPr>
            <a:r>
              <a:rPr lang="en-US" sz="1200" dirty="0" smtClean="0"/>
              <a:t>Health Information Technology Task Force (HITTF)</a:t>
            </a:r>
            <a:endParaRPr lang="en-US" sz="1200" dirty="0"/>
          </a:p>
          <a:p>
            <a:pPr algn="ctr"/>
            <a:r>
              <a:rPr lang="en-US" sz="1200" dirty="0" smtClean="0"/>
              <a:t>-</a:t>
            </a:r>
            <a:r>
              <a:rPr lang="en-US" sz="1200" dirty="0" smtClean="0">
                <a:solidFill>
                  <a:srgbClr val="0070C0"/>
                </a:solidFill>
              </a:rPr>
              <a:t>Alex Feng </a:t>
            </a:r>
            <a:r>
              <a:rPr lang="en-US" sz="1200" dirty="0" smtClean="0"/>
              <a:t>(U-MN TC)</a:t>
            </a:r>
          </a:p>
        </p:txBody>
      </p:sp>
      <p:sp>
        <p:nvSpPr>
          <p:cNvPr id="21" name="TextBox 20"/>
          <p:cNvSpPr txBox="1"/>
          <p:nvPr/>
        </p:nvSpPr>
        <p:spPr>
          <a:xfrm>
            <a:off x="6477000" y="5720596"/>
            <a:ext cx="2514601" cy="1200329"/>
          </a:xfrm>
          <a:prstGeom prst="rect">
            <a:avLst/>
          </a:prstGeom>
          <a:solidFill>
            <a:schemeClr val="accent5">
              <a:lumMod val="20000"/>
              <a:lumOff val="80000"/>
            </a:schemeClr>
          </a:solidFill>
        </p:spPr>
        <p:txBody>
          <a:bodyPr wrap="square" rtlCol="0">
            <a:spAutoFit/>
          </a:bodyPr>
          <a:lstStyle/>
          <a:p>
            <a:pPr marL="171450" indent="-171450" algn="ctr">
              <a:buFont typeface="Arial" panose="020B0604020202020204" pitchFamily="34" charset="0"/>
              <a:buChar char="•"/>
            </a:pPr>
            <a:r>
              <a:rPr lang="en-US" sz="1200" dirty="0" smtClean="0"/>
              <a:t>Committees are a GREAT way to get involved in national leadership!</a:t>
            </a:r>
          </a:p>
          <a:p>
            <a:pPr marL="171450" indent="-171450" algn="ctr">
              <a:buFont typeface="Arial" panose="020B0604020202020204" pitchFamily="34" charset="0"/>
              <a:buChar char="•"/>
            </a:pPr>
            <a:r>
              <a:rPr lang="en-US" sz="1200" dirty="0" smtClean="0"/>
              <a:t>Start as a member, then apply for Chair or Vice Chair to run the show!</a:t>
            </a:r>
            <a:endParaRPr lang="en-US" sz="1200" dirty="0"/>
          </a:p>
        </p:txBody>
      </p:sp>
      <p:pic>
        <p:nvPicPr>
          <p:cNvPr id="7170" name="Picture 2" descr="Taylor DesRosiers, GRA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6325" y="2667000"/>
            <a:ext cx="909075" cy="136361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p:nvPr/>
        </p:nvCxnSpPr>
        <p:spPr>
          <a:xfrm>
            <a:off x="3581400" y="2756416"/>
            <a:ext cx="457200" cy="443984"/>
          </a:xfrm>
          <a:prstGeom prst="bentConnector3">
            <a:avLst>
              <a:gd name="adj1" fmla="val 0"/>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3543" y="6274594"/>
            <a:ext cx="3086100" cy="646331"/>
          </a:xfrm>
          <a:prstGeom prst="rect">
            <a:avLst/>
          </a:prstGeom>
          <a:noFill/>
        </p:spPr>
        <p:txBody>
          <a:bodyPr wrap="square" rtlCol="0">
            <a:spAutoFit/>
          </a:bodyPr>
          <a:lstStyle/>
          <a:p>
            <a:r>
              <a:rPr lang="fi-FI" sz="1200" b="1" dirty="0"/>
              <a:t>Region 2</a:t>
            </a:r>
            <a:br>
              <a:rPr lang="fi-FI" sz="1200" b="1" dirty="0"/>
            </a:br>
            <a:r>
              <a:rPr lang="fi-FI" sz="1200" dirty="0"/>
              <a:t>Illinois, Iowa, Minnesota, Missouri, Nebraska, Wisconsin</a:t>
            </a:r>
            <a:endParaRPr lang="en-US" sz="1200" dirty="0"/>
          </a:p>
        </p:txBody>
      </p:sp>
    </p:spTree>
    <p:extLst>
      <p:ext uri="{BB962C8B-B14F-4D97-AF65-F5344CB8AC3E}">
        <p14:creationId xmlns:p14="http://schemas.microsoft.com/office/powerpoint/2010/main" val="379302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2" grpId="0" animBg="1"/>
      <p:bldP spid="13" grpId="0" animBg="1"/>
      <p:bldP spid="14" grpId="0" animBg="1"/>
      <p:bldP spid="17" grpId="0" animBg="1"/>
      <p:bldP spid="18" grpId="0"/>
      <p:bldP spid="19" grpId="0" animBg="1"/>
      <p:bldP spid="20" grpId="0"/>
      <p:bldP spid="21"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484094"/>
            <a:ext cx="3482787" cy="1116106"/>
          </a:xfrm>
        </p:spPr>
        <p:txBody>
          <a:bodyPr/>
          <a:lstStyle/>
          <a:p>
            <a:r>
              <a:rPr lang="en-US" dirty="0" smtClean="0"/>
              <a:t>AMA-MSS Interim 2014</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https://fbcdn-sphotos-h-a.akamaihd.net/hphotos-ak-xpa1/v/t1.0-9/1743471_10203283474063248_3832669767595160589_n.jpg?oh=7adc848df2643839f56a516a4eb575b5&amp;oe=554914AF&amp;__gda__=1432648389_4aac851486f9c7e9ba8aa063a3c252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6928"/>
            <a:ext cx="6246055" cy="4229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content-a-ord.xx.fbcdn.net/hphotos-xaf1/v/t1.0-9/10408685_10203283475943295_1451060161605377349_n.jpg?oh=83353f36e2c601ca696817395078dcfc&amp;oe=555DDA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905000"/>
            <a:ext cx="6075362" cy="455652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6200" y="4495800"/>
            <a:ext cx="3200400" cy="22098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r>
              <a:rPr lang="en-US" sz="2400" dirty="0" smtClean="0"/>
              <a:t>Mental </a:t>
            </a:r>
            <a:r>
              <a:rPr lang="en-US" sz="2400" dirty="0"/>
              <a:t>H</a:t>
            </a:r>
            <a:r>
              <a:rPr lang="en-US" sz="2400" dirty="0" smtClean="0"/>
              <a:t>ealth Advocacy Workshop</a:t>
            </a:r>
          </a:p>
          <a:p>
            <a:endParaRPr lang="en-US" sz="2400" dirty="0"/>
          </a:p>
          <a:p>
            <a:r>
              <a:rPr lang="en-US" sz="2400" dirty="0" smtClean="0"/>
              <a:t> AMA-MSS COLA</a:t>
            </a:r>
            <a:r>
              <a:rPr lang="en-US" sz="2400" dirty="0" smtClean="0">
                <a:sym typeface="Wingdings" panose="05000000000000000000" pitchFamily="2" charset="2"/>
              </a:rPr>
              <a:t></a:t>
            </a:r>
            <a:endParaRPr lang="en-US" sz="2400" dirty="0"/>
          </a:p>
        </p:txBody>
      </p:sp>
      <p:cxnSp>
        <p:nvCxnSpPr>
          <p:cNvPr id="5" name="Straight Arrow Connector 4"/>
          <p:cNvCxnSpPr/>
          <p:nvPr/>
        </p:nvCxnSpPr>
        <p:spPr>
          <a:xfrm flipV="1">
            <a:off x="2362200" y="4555418"/>
            <a:ext cx="0" cy="384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190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m105847\Downloads\FullSizeRen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rot="21435691">
            <a:off x="5521502" y="282339"/>
            <a:ext cx="2286000" cy="1524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21444070">
            <a:off x="5901984" y="1268068"/>
            <a:ext cx="2880532" cy="646331"/>
          </a:xfrm>
          <a:prstGeom prst="rect">
            <a:avLst/>
          </a:prstGeom>
          <a:solidFill>
            <a:schemeClr val="accent2">
              <a:lumMod val="10000"/>
              <a:lumOff val="90000"/>
            </a:schemeClr>
          </a:solidFill>
        </p:spPr>
        <p:txBody>
          <a:bodyPr wrap="none" rtlCol="0">
            <a:spAutoFit/>
          </a:bodyPr>
          <a:lstStyle/>
          <a:p>
            <a:r>
              <a:rPr lang="en-US" dirty="0" smtClean="0"/>
              <a:t>AMA Annual Meeting</a:t>
            </a:r>
          </a:p>
          <a:p>
            <a:r>
              <a:rPr lang="en-US" dirty="0" smtClean="0"/>
              <a:t>Chicago, IL June 4-6, 2015</a:t>
            </a:r>
            <a:endParaRPr lang="en-US" dirty="0"/>
          </a:p>
        </p:txBody>
      </p:sp>
      <p:sp>
        <p:nvSpPr>
          <p:cNvPr id="7" name="TextBox 6"/>
          <p:cNvSpPr txBox="1"/>
          <p:nvPr/>
        </p:nvSpPr>
        <p:spPr>
          <a:xfrm rot="21269808">
            <a:off x="5656196" y="736145"/>
            <a:ext cx="2057400" cy="461665"/>
          </a:xfrm>
          <a:prstGeom prst="rect">
            <a:avLst/>
          </a:prstGeom>
          <a:noFill/>
        </p:spPr>
        <p:txBody>
          <a:bodyPr wrap="square" rtlCol="0">
            <a:spAutoFit/>
          </a:bodyPr>
          <a:lstStyle/>
          <a:p>
            <a:r>
              <a:rPr lang="en-US" sz="2400" dirty="0" smtClean="0">
                <a:solidFill>
                  <a:schemeClr val="bg1"/>
                </a:solidFill>
              </a:rPr>
              <a:t>Don’t Forget!</a:t>
            </a:r>
            <a:endParaRPr lang="en-US" sz="2400" dirty="0">
              <a:solidFill>
                <a:schemeClr val="bg1"/>
              </a:solidFill>
            </a:endParaRPr>
          </a:p>
        </p:txBody>
      </p:sp>
      <p:sp>
        <p:nvSpPr>
          <p:cNvPr id="8" name="TextBox 7"/>
          <p:cNvSpPr txBox="1"/>
          <p:nvPr/>
        </p:nvSpPr>
        <p:spPr>
          <a:xfrm rot="21444070">
            <a:off x="317519" y="644189"/>
            <a:ext cx="3761799" cy="646331"/>
          </a:xfrm>
          <a:prstGeom prst="rect">
            <a:avLst/>
          </a:prstGeom>
          <a:solidFill>
            <a:schemeClr val="accent2">
              <a:lumMod val="10000"/>
              <a:lumOff val="90000"/>
            </a:schemeClr>
          </a:solidFill>
        </p:spPr>
        <p:txBody>
          <a:bodyPr wrap="none" rtlCol="0">
            <a:spAutoFit/>
          </a:bodyPr>
          <a:lstStyle/>
          <a:p>
            <a:r>
              <a:rPr lang="en-US" dirty="0" smtClean="0"/>
              <a:t>Region 2 Meeting</a:t>
            </a:r>
          </a:p>
          <a:p>
            <a:r>
              <a:rPr lang="en-US" dirty="0" smtClean="0"/>
              <a:t>Omaha, Nebraska Feb 27-28, 2015</a:t>
            </a:r>
            <a:endParaRPr lang="en-US" dirty="0"/>
          </a:p>
        </p:txBody>
      </p:sp>
      <p:sp>
        <p:nvSpPr>
          <p:cNvPr id="10" name="TextBox 9"/>
          <p:cNvSpPr txBox="1"/>
          <p:nvPr/>
        </p:nvSpPr>
        <p:spPr>
          <a:xfrm>
            <a:off x="1902573" y="2411612"/>
            <a:ext cx="2767617" cy="646331"/>
          </a:xfrm>
          <a:prstGeom prst="rect">
            <a:avLst/>
          </a:prstGeom>
          <a:solidFill>
            <a:schemeClr val="accent2">
              <a:lumMod val="10000"/>
              <a:lumOff val="90000"/>
            </a:schemeClr>
          </a:solidFill>
        </p:spPr>
        <p:txBody>
          <a:bodyPr wrap="none" rtlCol="0">
            <a:spAutoFit/>
          </a:bodyPr>
          <a:lstStyle/>
          <a:p>
            <a:r>
              <a:rPr lang="en-US" dirty="0" smtClean="0"/>
              <a:t>MMA Day at the Capitol</a:t>
            </a:r>
          </a:p>
          <a:p>
            <a:r>
              <a:rPr lang="en-US" dirty="0" smtClean="0"/>
              <a:t>St. Paul March 11th, 2015</a:t>
            </a:r>
            <a:endParaRPr lang="en-US" dirty="0"/>
          </a:p>
        </p:txBody>
      </p:sp>
      <p:sp>
        <p:nvSpPr>
          <p:cNvPr id="11" name="TextBox 10"/>
          <p:cNvSpPr txBox="1"/>
          <p:nvPr/>
        </p:nvSpPr>
        <p:spPr>
          <a:xfrm>
            <a:off x="1121053" y="4562061"/>
            <a:ext cx="5383077" cy="923330"/>
          </a:xfrm>
          <a:prstGeom prst="rect">
            <a:avLst/>
          </a:prstGeom>
          <a:solidFill>
            <a:schemeClr val="accent2">
              <a:lumMod val="10000"/>
              <a:lumOff val="90000"/>
            </a:schemeClr>
          </a:solidFill>
        </p:spPr>
        <p:txBody>
          <a:bodyPr wrap="none" rtlCol="0">
            <a:spAutoFit/>
          </a:bodyPr>
          <a:lstStyle/>
          <a:p>
            <a:r>
              <a:rPr lang="en-US" dirty="0" smtClean="0"/>
              <a:t>Want Updates and ideas for possible resolutions?</a:t>
            </a:r>
          </a:p>
          <a:p>
            <a:r>
              <a:rPr lang="en-US" dirty="0" smtClean="0"/>
              <a:t>Want to meet legislators and get free food?</a:t>
            </a:r>
          </a:p>
          <a:p>
            <a:r>
              <a:rPr lang="en-US" dirty="0" smtClean="0"/>
              <a:t>Join MEDPAC- only $5</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7504" y="327660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rot="280099">
            <a:off x="5670268" y="2834923"/>
            <a:ext cx="2487284" cy="646331"/>
          </a:xfrm>
          <a:prstGeom prst="rect">
            <a:avLst/>
          </a:prstGeom>
          <a:solidFill>
            <a:schemeClr val="accent2">
              <a:lumMod val="10000"/>
              <a:lumOff val="90000"/>
            </a:schemeClr>
          </a:solidFill>
        </p:spPr>
        <p:txBody>
          <a:bodyPr wrap="none" rtlCol="0">
            <a:spAutoFit/>
          </a:bodyPr>
          <a:lstStyle/>
          <a:p>
            <a:r>
              <a:rPr lang="en-US" dirty="0" smtClean="0"/>
              <a:t>AMA Advocacy Day</a:t>
            </a:r>
          </a:p>
          <a:p>
            <a:r>
              <a:rPr lang="en-US" dirty="0" smtClean="0"/>
              <a:t>DC, March 5-6th, 2015</a:t>
            </a:r>
            <a:endParaRPr lang="en-US" dirty="0"/>
          </a:p>
        </p:txBody>
      </p:sp>
      <p:pic>
        <p:nvPicPr>
          <p:cNvPr id="5123" name="Picture 3"/>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1638300" y="5475102"/>
            <a:ext cx="4710113"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57786">
            <a:off x="14295" y="1761441"/>
            <a:ext cx="1812422" cy="2218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415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8" grpId="0" animBg="1"/>
      <p:bldP spid="10" grpId="0" animBg="1"/>
      <p:bldP spid="11"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Feel free to contact me or any of the students mentioned in this </a:t>
            </a:r>
            <a:r>
              <a:rPr lang="en-US" dirty="0" err="1" smtClean="0"/>
              <a:t>powerpoint</a:t>
            </a:r>
            <a:r>
              <a:rPr lang="en-US" dirty="0" smtClean="0"/>
              <a:t> for advice, guidance, etc.</a:t>
            </a:r>
          </a:p>
          <a:p>
            <a:endParaRPr lang="en-US" dirty="0" smtClean="0"/>
          </a:p>
          <a:p>
            <a:r>
              <a:rPr lang="en-US" dirty="0" smtClean="0"/>
              <a:t>Good luck! </a:t>
            </a:r>
            <a:r>
              <a:rPr lang="en-US" dirty="0" err="1" smtClean="0">
                <a:sym typeface="Wingdings"/>
              </a:rPr>
              <a:t></a:t>
            </a:r>
            <a:endParaRPr lang="en-US" dirty="0"/>
          </a:p>
        </p:txBody>
      </p:sp>
      <p:pic>
        <p:nvPicPr>
          <p:cNvPr id="4" name="Picture 3"/>
          <p:cNvPicPr>
            <a:picLocks noChangeAspect="1"/>
          </p:cNvPicPr>
          <p:nvPr/>
        </p:nvPicPr>
        <p:blipFill>
          <a:blip r:embed="rId2"/>
          <a:stretch>
            <a:fillRect/>
          </a:stretch>
        </p:blipFill>
        <p:spPr>
          <a:xfrm>
            <a:off x="3048000" y="2743200"/>
            <a:ext cx="3276600" cy="3896927"/>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990600" y="1"/>
            <a:ext cx="109728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resolution?</a:t>
            </a:r>
            <a:endParaRPr lang="en-US" dirty="0"/>
          </a:p>
        </p:txBody>
      </p:sp>
      <p:sp>
        <p:nvSpPr>
          <p:cNvPr id="3" name="Content Placeholder 2"/>
          <p:cNvSpPr>
            <a:spLocks noGrp="1"/>
          </p:cNvSpPr>
          <p:nvPr>
            <p:ph idx="1"/>
          </p:nvPr>
        </p:nvSpPr>
        <p:spPr/>
        <p:txBody>
          <a:bodyPr/>
          <a:lstStyle/>
          <a:p>
            <a:r>
              <a:rPr lang="en-US" dirty="0" smtClean="0"/>
              <a:t>A proposal for a policy position you think the AMA or AMA-MSS should support</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048000"/>
            <a:ext cx="466725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746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20867191">
            <a:off x="4978664" y="4645612"/>
            <a:ext cx="2362200" cy="2362200"/>
          </a:xfrm>
          <a:prstGeom prst="rect">
            <a:avLst/>
          </a:prstGeom>
        </p:spPr>
      </p:pic>
      <p:sp>
        <p:nvSpPr>
          <p:cNvPr id="2" name="Title 1"/>
          <p:cNvSpPr>
            <a:spLocks noGrp="1"/>
          </p:cNvSpPr>
          <p:nvPr>
            <p:ph type="title"/>
          </p:nvPr>
        </p:nvSpPr>
        <p:spPr/>
        <p:txBody>
          <a:bodyPr/>
          <a:lstStyle/>
          <a:p>
            <a:r>
              <a:rPr lang="en-US" dirty="0" smtClean="0"/>
              <a:t>Step by Step Guide</a:t>
            </a:r>
            <a:endParaRPr lang="en-US" dirty="0"/>
          </a:p>
        </p:txBody>
      </p:sp>
      <p:sp>
        <p:nvSpPr>
          <p:cNvPr id="3" name="Content Placeholder 2"/>
          <p:cNvSpPr>
            <a:spLocks noGrp="1"/>
          </p:cNvSpPr>
          <p:nvPr>
            <p:ph idx="1"/>
          </p:nvPr>
        </p:nvSpPr>
        <p:spPr>
          <a:xfrm>
            <a:off x="381000" y="1447800"/>
            <a:ext cx="7673787" cy="4678363"/>
          </a:xfrm>
        </p:spPr>
        <p:txBody>
          <a:bodyPr/>
          <a:lstStyle/>
          <a:p>
            <a:r>
              <a:rPr lang="en-US" dirty="0" smtClean="0"/>
              <a:t>Step 1. Your awesome idea</a:t>
            </a:r>
          </a:p>
          <a:p>
            <a:pPr lvl="1"/>
            <a:r>
              <a:rPr lang="en-US" dirty="0" smtClean="0"/>
              <a:t>Scope: It could be </a:t>
            </a:r>
            <a:r>
              <a:rPr lang="en-US" b="1" dirty="0" smtClean="0"/>
              <a:t>broad</a:t>
            </a:r>
            <a:r>
              <a:rPr lang="en-US" dirty="0" smtClean="0"/>
              <a:t>, “RESOLVED, That our AMA support access mental health services for the uninsured,” or </a:t>
            </a:r>
            <a:r>
              <a:rPr lang="en-US" b="1" dirty="0" smtClean="0"/>
              <a:t>focused,</a:t>
            </a:r>
            <a:r>
              <a:rPr lang="en-US" dirty="0" smtClean="0"/>
              <a:t> “RESOLVED, That our AMA encourage the NBME to be more transparent with costs associated with the three Step exams and ask that this be posted on the NBME website.”</a:t>
            </a:r>
          </a:p>
          <a:p>
            <a:pPr lvl="1"/>
            <a:r>
              <a:rPr lang="en-US" dirty="0" smtClean="0"/>
              <a:t>Limitations?  </a:t>
            </a:r>
          </a:p>
          <a:p>
            <a:pPr lvl="2"/>
            <a:r>
              <a:rPr lang="en-US" dirty="0" smtClean="0"/>
              <a:t>Policy </a:t>
            </a:r>
            <a:r>
              <a:rPr lang="en-US" dirty="0"/>
              <a:t>already </a:t>
            </a:r>
            <a:r>
              <a:rPr lang="en-US" dirty="0" smtClean="0"/>
              <a:t>exists</a:t>
            </a:r>
          </a:p>
          <a:p>
            <a:pPr lvl="2"/>
            <a:r>
              <a:rPr lang="en-US" dirty="0" smtClean="0"/>
              <a:t>Good </a:t>
            </a:r>
            <a:r>
              <a:rPr lang="en-US" dirty="0"/>
              <a:t>idea, wrong solution</a:t>
            </a:r>
          </a:p>
          <a:p>
            <a:pPr lvl="2"/>
            <a:r>
              <a:rPr lang="en-US" dirty="0"/>
              <a:t>Better addressed by </a:t>
            </a:r>
            <a:r>
              <a:rPr lang="en-US" dirty="0" smtClean="0"/>
              <a:t>state/specialty society</a:t>
            </a:r>
          </a:p>
          <a:p>
            <a:pPr lvl="2"/>
            <a:r>
              <a:rPr lang="en-US" dirty="0" smtClean="0"/>
              <a:t>Time </a:t>
            </a:r>
            <a:r>
              <a:rPr lang="en-US" dirty="0"/>
              <a:t>and Money (studies, expensive ideas)</a:t>
            </a:r>
          </a:p>
          <a:p>
            <a:pPr lvl="2"/>
            <a:r>
              <a:rPr lang="en-US" dirty="0" smtClean="0"/>
              <a:t>Too detailed with details that don’t work</a:t>
            </a:r>
          </a:p>
          <a:p>
            <a:pPr>
              <a:buNone/>
            </a:pPr>
            <a:r>
              <a:rPr lang="en-US" dirty="0" smtClean="0"/>
              <a:t>First Draft Deadline: April 2</a:t>
            </a:r>
            <a:r>
              <a:rPr lang="en-US" baseline="30000" dirty="0" smtClean="0"/>
              <a:t>nd</a:t>
            </a:r>
            <a:r>
              <a:rPr lang="en-US" dirty="0" smtClean="0"/>
              <a:t> </a:t>
            </a:r>
          </a:p>
        </p:txBody>
      </p:sp>
      <p:pic>
        <p:nvPicPr>
          <p:cNvPr id="5" name="Picture 4"/>
          <p:cNvPicPr>
            <a:picLocks noChangeAspect="1"/>
          </p:cNvPicPr>
          <p:nvPr/>
        </p:nvPicPr>
        <p:blipFill>
          <a:blip r:embed="rId3"/>
          <a:stretch>
            <a:fillRect/>
          </a:stretch>
        </p:blipFill>
        <p:spPr>
          <a:xfrm>
            <a:off x="5257800" y="304800"/>
            <a:ext cx="1404867" cy="1587500"/>
          </a:xfrm>
          <a:prstGeom prst="rect">
            <a:avLst/>
          </a:prstGeom>
        </p:spPr>
      </p:pic>
      <p:pic>
        <p:nvPicPr>
          <p:cNvPr id="6" name="Picture 5"/>
          <p:cNvPicPr>
            <a:picLocks noChangeAspect="1"/>
          </p:cNvPicPr>
          <p:nvPr/>
        </p:nvPicPr>
        <p:blipFill>
          <a:blip r:embed="rId4"/>
          <a:stretch>
            <a:fillRect/>
          </a:stretch>
        </p:blipFill>
        <p:spPr>
          <a:xfrm rot="570012">
            <a:off x="6463151" y="3577557"/>
            <a:ext cx="2882900" cy="19184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2579" y="1727178"/>
            <a:ext cx="1828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But how do I GET that idea?</a:t>
            </a:r>
            <a:endParaRPr lang="en-US" dirty="0"/>
          </a:p>
        </p:txBody>
      </p:sp>
      <p:sp>
        <p:nvSpPr>
          <p:cNvPr id="3" name="Content Placeholder 2"/>
          <p:cNvSpPr>
            <a:spLocks noGrp="1"/>
          </p:cNvSpPr>
          <p:nvPr>
            <p:ph idx="1"/>
          </p:nvPr>
        </p:nvSpPr>
        <p:spPr>
          <a:xfrm>
            <a:off x="457200" y="1828800"/>
            <a:ext cx="7556313" cy="4953000"/>
          </a:xfrm>
        </p:spPr>
        <p:txBody>
          <a:bodyPr>
            <a:normAutofit/>
          </a:bodyPr>
          <a:lstStyle/>
          <a:p>
            <a:r>
              <a:rPr lang="en-US" dirty="0" smtClean="0"/>
              <a:t>Current issues: Medical societies and health care groups</a:t>
            </a:r>
          </a:p>
          <a:p>
            <a:r>
              <a:rPr lang="en-US" dirty="0" smtClean="0"/>
              <a:t>State and county societies</a:t>
            </a:r>
          </a:p>
          <a:p>
            <a:r>
              <a:rPr lang="en-US" dirty="0" smtClean="0"/>
              <a:t>MSS Standing Committees </a:t>
            </a:r>
          </a:p>
          <a:p>
            <a:r>
              <a:rPr lang="en-US" dirty="0" smtClean="0"/>
              <a:t>Med school admin and leaders</a:t>
            </a:r>
          </a:p>
          <a:p>
            <a:r>
              <a:rPr lang="en-US" dirty="0" smtClean="0"/>
              <a:t>Co-author a resolution</a:t>
            </a:r>
          </a:p>
          <a:p>
            <a:r>
              <a:rPr lang="en-US" dirty="0" smtClean="0"/>
              <a:t>Contact GC asking for follow up action </a:t>
            </a:r>
          </a:p>
          <a:p>
            <a:pPr marL="0" indent="0">
              <a:buNone/>
            </a:pPr>
            <a:r>
              <a:rPr lang="en-US" dirty="0" smtClean="0"/>
              <a:t>     on an existing policy</a:t>
            </a:r>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1242">
            <a:off x="4598002" y="5521428"/>
            <a:ext cx="201634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78520">
            <a:off x="6789667" y="3562480"/>
            <a:ext cx="22758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241" y="5450789"/>
            <a:ext cx="2552701" cy="1429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754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AMA-MSS Suggested Topics</a:t>
            </a:r>
            <a:endParaRPr lang="en-US" dirty="0"/>
          </a:p>
        </p:txBody>
      </p:sp>
      <p:sp>
        <p:nvSpPr>
          <p:cNvPr id="3" name="Content Placeholder 2"/>
          <p:cNvSpPr>
            <a:spLocks noGrp="1"/>
          </p:cNvSpPr>
          <p:nvPr>
            <p:ph idx="1"/>
          </p:nvPr>
        </p:nvSpPr>
        <p:spPr/>
        <p:txBody>
          <a:bodyPr>
            <a:normAutofit/>
          </a:bodyPr>
          <a:lstStyle/>
          <a:p>
            <a:r>
              <a:rPr lang="en-US" dirty="0"/>
              <a:t>P</a:t>
            </a:r>
            <a:r>
              <a:rPr lang="en-US" dirty="0" smtClean="0"/>
              <a:t>lease </a:t>
            </a:r>
            <a:r>
              <a:rPr lang="en-US" dirty="0"/>
              <a:t>consider addressing one of the following </a:t>
            </a:r>
            <a:r>
              <a:rPr lang="en-US" dirty="0" smtClean="0"/>
              <a:t>topics:</a:t>
            </a:r>
          </a:p>
          <a:p>
            <a:pPr marL="0" indent="0">
              <a:buNone/>
            </a:pPr>
            <a:r>
              <a:rPr lang="en-US" dirty="0" smtClean="0"/>
              <a:t>1.) Going beyond GME </a:t>
            </a:r>
            <a:r>
              <a:rPr lang="en-US" dirty="0"/>
              <a:t>reform </a:t>
            </a:r>
            <a:endParaRPr lang="en-US" dirty="0" smtClean="0"/>
          </a:p>
          <a:p>
            <a:pPr marL="0" indent="0">
              <a:buNone/>
            </a:pPr>
            <a:r>
              <a:rPr lang="en-US" dirty="0" smtClean="0"/>
              <a:t>2.) What do we do for medical </a:t>
            </a:r>
            <a:r>
              <a:rPr lang="en-US" dirty="0"/>
              <a:t>students who fail to </a:t>
            </a:r>
            <a:r>
              <a:rPr lang="en-US" dirty="0" smtClean="0"/>
              <a:t>Match?</a:t>
            </a:r>
            <a:endParaRPr lang="en-US" dirty="0"/>
          </a:p>
          <a:p>
            <a:pPr marL="0" indent="0">
              <a:buNone/>
            </a:pPr>
            <a:r>
              <a:rPr lang="en-US" dirty="0"/>
              <a:t>3</a:t>
            </a:r>
            <a:r>
              <a:rPr lang="en-US" dirty="0" smtClean="0"/>
              <a:t>.) Technology in healthcare- increase </a:t>
            </a:r>
            <a:r>
              <a:rPr lang="en-US" dirty="0"/>
              <a:t>efficiency, decrease cost, and improve the quality of patient </a:t>
            </a:r>
            <a:r>
              <a:rPr lang="en-US" dirty="0" smtClean="0"/>
              <a:t>care</a:t>
            </a:r>
          </a:p>
          <a:p>
            <a:pPr marL="0" indent="0">
              <a:buNone/>
            </a:pPr>
            <a:r>
              <a:rPr lang="en-US" dirty="0"/>
              <a:t>4</a:t>
            </a:r>
            <a:r>
              <a:rPr lang="en-US" dirty="0" smtClean="0"/>
              <a:t>.) New ideas to cut med school costs to </a:t>
            </a:r>
            <a:r>
              <a:rPr lang="en-US" dirty="0"/>
              <a:t>lower barriers to socioeconomically disadvantaged candidates and decrease the influence of debt on career </a:t>
            </a:r>
            <a:r>
              <a:rPr lang="en-US" dirty="0" smtClean="0"/>
              <a:t>choice</a:t>
            </a:r>
            <a:endParaRPr lang="en-US" dirty="0"/>
          </a:p>
          <a:p>
            <a:endParaRPr lang="en-US" dirty="0"/>
          </a:p>
        </p:txBody>
      </p:sp>
    </p:spTree>
    <p:extLst>
      <p:ext uri="{BB962C8B-B14F-4D97-AF65-F5344CB8AC3E}">
        <p14:creationId xmlns:p14="http://schemas.microsoft.com/office/powerpoint/2010/main" val="55203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Do Some Research!</a:t>
            </a:r>
            <a:endParaRPr lang="en-US" dirty="0"/>
          </a:p>
        </p:txBody>
      </p:sp>
      <p:sp>
        <p:nvSpPr>
          <p:cNvPr id="3" name="Content Placeholder 2"/>
          <p:cNvSpPr>
            <a:spLocks noGrp="1"/>
          </p:cNvSpPr>
          <p:nvPr>
            <p:ph idx="1"/>
          </p:nvPr>
        </p:nvSpPr>
        <p:spPr>
          <a:xfrm>
            <a:off x="457200" y="1600200"/>
            <a:ext cx="7556313" cy="4144963"/>
          </a:xfrm>
        </p:spPr>
        <p:txBody>
          <a:bodyPr>
            <a:normAutofit fontScale="92500" lnSpcReduction="20000"/>
          </a:bodyPr>
          <a:lstStyle/>
          <a:p>
            <a:r>
              <a:rPr lang="en-US" dirty="0" smtClean="0"/>
              <a:t>REALLY, make sure it hasn’t been done before!</a:t>
            </a:r>
          </a:p>
          <a:p>
            <a:pPr lvl="1"/>
            <a:r>
              <a:rPr lang="en-US" dirty="0" smtClean="0"/>
              <a:t>Review AMA-MSS Digest and AMA Policy Finder</a:t>
            </a:r>
          </a:p>
          <a:p>
            <a:r>
              <a:rPr lang="en-US" dirty="0" smtClean="0"/>
              <a:t>Research =</a:t>
            </a:r>
            <a:r>
              <a:rPr lang="en-US" dirty="0">
                <a:sym typeface="Wingdings"/>
              </a:rPr>
              <a:t> </a:t>
            </a:r>
            <a:r>
              <a:rPr lang="en-US" dirty="0" smtClean="0">
                <a:sym typeface="Wingdings"/>
              </a:rPr>
              <a:t>“Whereas” clauses</a:t>
            </a:r>
          </a:p>
          <a:p>
            <a:pPr lvl="1"/>
            <a:r>
              <a:rPr lang="en-US" dirty="0" smtClean="0">
                <a:sym typeface="Wingdings"/>
              </a:rPr>
              <a:t>Statistics, percentages, publications</a:t>
            </a:r>
          </a:p>
          <a:p>
            <a:r>
              <a:rPr lang="en-US" dirty="0" smtClean="0">
                <a:sym typeface="Wingdings"/>
              </a:rPr>
              <a:t>Health Policy Research Sources:</a:t>
            </a:r>
          </a:p>
          <a:p>
            <a:pPr lvl="1"/>
            <a:r>
              <a:rPr lang="en-US" dirty="0" smtClean="0">
                <a:sym typeface="Wingdings"/>
              </a:rPr>
              <a:t>Kaiser Family Foundation</a:t>
            </a:r>
          </a:p>
          <a:p>
            <a:pPr lvl="1"/>
            <a:r>
              <a:rPr lang="en-US" dirty="0" smtClean="0">
                <a:sym typeface="Wingdings"/>
              </a:rPr>
              <a:t>RAND Corporation</a:t>
            </a:r>
          </a:p>
          <a:p>
            <a:pPr lvl="1"/>
            <a:r>
              <a:rPr lang="en-US" dirty="0" smtClean="0">
                <a:sym typeface="Wingdings"/>
              </a:rPr>
              <a:t>Centers for Medicare and Medicaid </a:t>
            </a:r>
          </a:p>
          <a:p>
            <a:pPr marL="228600" lvl="1" indent="0">
              <a:buNone/>
            </a:pPr>
            <a:r>
              <a:rPr lang="en-US" dirty="0">
                <a:sym typeface="Wingdings"/>
              </a:rPr>
              <a:t> </a:t>
            </a:r>
            <a:r>
              <a:rPr lang="en-US" dirty="0" smtClean="0">
                <a:sym typeface="Wingdings"/>
              </a:rPr>
              <a:t>    Services</a:t>
            </a:r>
          </a:p>
          <a:p>
            <a:r>
              <a:rPr lang="en-US" dirty="0" smtClean="0">
                <a:sym typeface="Wingdings"/>
              </a:rPr>
              <a:t>Do you need to cite sources?</a:t>
            </a:r>
          </a:p>
          <a:p>
            <a:pPr lvl="1"/>
            <a:r>
              <a:rPr lang="en-US" dirty="0" smtClean="0">
                <a:sym typeface="Wingdings"/>
              </a:rPr>
              <a:t>YES!  References are required at the end of the resolution to support the Whereas clauses</a:t>
            </a:r>
          </a:p>
          <a:p>
            <a:endParaRPr lang="en-US" dirty="0"/>
          </a:p>
        </p:txBody>
      </p:sp>
      <p:pic>
        <p:nvPicPr>
          <p:cNvPr id="6" name="Picture 5"/>
          <p:cNvPicPr>
            <a:picLocks noChangeAspect="1"/>
          </p:cNvPicPr>
          <p:nvPr/>
        </p:nvPicPr>
        <p:blipFill>
          <a:blip r:embed="rId2"/>
          <a:stretch>
            <a:fillRect/>
          </a:stretch>
        </p:blipFill>
        <p:spPr>
          <a:xfrm>
            <a:off x="4724400" y="2209800"/>
            <a:ext cx="4419600" cy="2651760"/>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313747"/>
            <a:ext cx="4667250"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
            <a:ext cx="7115340" cy="7190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253199"/>
      </p:ext>
    </p:extLst>
  </p:cSld>
  <p:clrMapOvr>
    <a:masterClrMapping/>
  </p:clrMapOvr>
  <p:timing>
    <p:tnLst>
      <p:par>
        <p:cTn id="1" dur="indefinite" restart="never" nodeType="tmRoot"/>
      </p:par>
    </p:tn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18322</TotalTime>
  <Words>2596</Words>
  <Application>Microsoft Office PowerPoint</Application>
  <PresentationFormat>On-screen Show (4:3)</PresentationFormat>
  <Paragraphs>319</Paragraphs>
  <Slides>37</Slides>
  <Notes>2</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Advantage</vt:lpstr>
      <vt:lpstr>Resolution Writing 101, AMA Structure, and Upcoming Events!</vt:lpstr>
      <vt:lpstr>Minnesota Med Schools- Represent!!</vt:lpstr>
      <vt:lpstr>PowerPoint Presentation</vt:lpstr>
      <vt:lpstr>What is a resolution?</vt:lpstr>
      <vt:lpstr>Step by Step Guide</vt:lpstr>
      <vt:lpstr>But how do I GET that idea?</vt:lpstr>
      <vt:lpstr>AMA-MSS Suggested Topics</vt:lpstr>
      <vt:lpstr>2. Do Some Research!</vt:lpstr>
      <vt:lpstr>PowerPoint Presentation</vt:lpstr>
      <vt:lpstr>PowerPoint Presentation</vt:lpstr>
      <vt:lpstr>3. Writing Your Resolution</vt:lpstr>
      <vt:lpstr>PowerPoint Presentation</vt:lpstr>
      <vt:lpstr>4. Submitting your Resolution</vt:lpstr>
      <vt:lpstr>2015 Annual Meeting Information and Deadlines </vt:lpstr>
      <vt:lpstr>What happens to your resolution?</vt:lpstr>
      <vt:lpstr>Annual or Interim?</vt:lpstr>
      <vt:lpstr>Debate and Testimony</vt:lpstr>
      <vt:lpstr>Resolutions: Interim Meeting 2014</vt:lpstr>
      <vt:lpstr>Adopted Resolutions</vt:lpstr>
      <vt:lpstr>Adopted</vt:lpstr>
      <vt:lpstr>Adopted</vt:lpstr>
      <vt:lpstr>PowerPoint Presentation</vt:lpstr>
      <vt:lpstr>Adopted Resolutions (cont.)</vt:lpstr>
      <vt:lpstr>Not Adopted…</vt:lpstr>
      <vt:lpstr>The Vetting Process…</vt:lpstr>
      <vt:lpstr>Why It Passed…?</vt:lpstr>
      <vt:lpstr>Resolutions that did not pass…</vt:lpstr>
      <vt:lpstr>Ex of a Resolution that didn’t Pass</vt:lpstr>
      <vt:lpstr>Do people care?  …YES!</vt:lpstr>
      <vt:lpstr>Resolutions YOU can work on now</vt:lpstr>
      <vt:lpstr>AMA-MSS Organizational Structure</vt:lpstr>
      <vt:lpstr>Governing Council (GC)</vt:lpstr>
      <vt:lpstr>AMA-MSS Organizational Structure</vt:lpstr>
      <vt:lpstr>AMA-MSS Interim 2014</vt:lpstr>
      <vt:lpstr>PowerPoint Presentation</vt:lpstr>
      <vt:lpstr>Questions?</vt:lpstr>
      <vt:lpstr>PowerPoint Presentation</vt:lpstr>
    </vt:vector>
  </TitlesOfParts>
  <Company>Mayo Clinic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 Interim Meeting 2013</dc:title>
  <dc:creator>Elizabeth A Fracica</dc:creator>
  <cp:lastModifiedBy>Barb Daiker</cp:lastModifiedBy>
  <cp:revision>55</cp:revision>
  <dcterms:created xsi:type="dcterms:W3CDTF">2014-01-23T02:32:13Z</dcterms:created>
  <dcterms:modified xsi:type="dcterms:W3CDTF">2015-02-12T14:12:09Z</dcterms:modified>
</cp:coreProperties>
</file>